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6" r:id="rId3"/>
    <p:sldId id="339" r:id="rId4"/>
    <p:sldId id="327" r:id="rId5"/>
    <p:sldId id="340" r:id="rId6"/>
    <p:sldId id="326" r:id="rId7"/>
    <p:sldId id="323" r:id="rId8"/>
    <p:sldId id="330" r:id="rId9"/>
    <p:sldId id="328" r:id="rId10"/>
    <p:sldId id="337" r:id="rId11"/>
    <p:sldId id="334" r:id="rId12"/>
    <p:sldId id="338" r:id="rId13"/>
    <p:sldId id="343" r:id="rId14"/>
    <p:sldId id="336" r:id="rId15"/>
    <p:sldId id="341" r:id="rId16"/>
    <p:sldId id="34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Principles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of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a:t>
            </a:r>
            <a:endParaRPr lang="en-GB" sz="4400" dirty="0"/>
          </a:p>
        </p:txBody>
      </p:sp>
      <p:sp>
        <p:nvSpPr>
          <p:cNvPr id="4" name="Rechthoek 3"/>
          <p:cNvSpPr/>
          <p:nvPr/>
        </p:nvSpPr>
        <p:spPr>
          <a:xfrm>
            <a:off x="6232919" y="5828057"/>
            <a:ext cx="4796427"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232919" y="5472254"/>
            <a:ext cx="5325551" cy="388696"/>
          </a:xfrm>
          <a:prstGeom prst="rect">
            <a:avLst/>
          </a:prstGeom>
        </p:spPr>
        <p:txBody>
          <a:bodyPr wrap="square">
            <a:spAutoFit/>
          </a:bodyPr>
          <a:lstStyle/>
          <a:p>
            <a:pPr>
              <a:lnSpc>
                <a:spcPct val="107000"/>
              </a:lnSpc>
              <a:spcBef>
                <a:spcPts val="200"/>
              </a:spcBef>
              <a:spcAft>
                <a:spcPts val="0"/>
              </a:spcAft>
            </a:pP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C18.6  Maintaining Medical Imaging Equipment</a:t>
            </a:r>
            <a:endPar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610219" y="2613660"/>
            <a:ext cx="4723781" cy="1477328"/>
          </a:xfrm>
          <a:prstGeom prst="rect">
            <a:avLst/>
          </a:prstGeom>
        </p:spPr>
        <p:txBody>
          <a:bodyPr wrap="square">
            <a:spAutoFit/>
          </a:bodyPr>
          <a:lstStyle/>
          <a:p>
            <a:r>
              <a:rPr lang="en-GB" b="1" dirty="0" smtClean="0">
                <a:solidFill>
                  <a:srgbClr val="7030A0"/>
                </a:solidFill>
                <a:latin typeface="+mj-lt"/>
                <a:ea typeface="Times New Roman" panose="02020603050405020304" pitchFamily="18" charset="0"/>
                <a:cs typeface="Times New Roman" panose="02020603050405020304" pitchFamily="18" charset="0"/>
              </a:rPr>
              <a:t>Ultrasound </a:t>
            </a:r>
            <a:r>
              <a:rPr lang="en-GB" b="1" dirty="0">
                <a:solidFill>
                  <a:srgbClr val="7030A0"/>
                </a:solidFill>
                <a:latin typeface="+mj-lt"/>
                <a:ea typeface="Times New Roman" panose="02020603050405020304" pitchFamily="18" charset="0"/>
                <a:cs typeface="Times New Roman" panose="02020603050405020304" pitchFamily="18" charset="0"/>
              </a:rPr>
              <a:t>fundamentals</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Acoustic </a:t>
            </a:r>
            <a:r>
              <a:rPr lang="en-GB" dirty="0">
                <a:latin typeface="+mj-lt"/>
                <a:ea typeface="Times New Roman" panose="02020603050405020304" pitchFamily="18" charset="0"/>
                <a:cs typeface="Times New Roman" panose="02020603050405020304" pitchFamily="18" charset="0"/>
              </a:rPr>
              <a:t>properties of tissue</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Pulse </a:t>
            </a:r>
            <a:r>
              <a:rPr lang="en-GB" dirty="0">
                <a:latin typeface="+mj-lt"/>
                <a:ea typeface="Times New Roman" panose="02020603050405020304" pitchFamily="18" charset="0"/>
                <a:cs typeface="Times New Roman" panose="02020603050405020304" pitchFamily="18" charset="0"/>
              </a:rPr>
              <a:t>echo procedure</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Principles </a:t>
            </a:r>
            <a:r>
              <a:rPr lang="en-GB" dirty="0">
                <a:latin typeface="+mj-lt"/>
                <a:ea typeface="Times New Roman" panose="02020603050405020304" pitchFamily="18" charset="0"/>
                <a:cs typeface="Times New Roman" panose="02020603050405020304" pitchFamily="18" charset="0"/>
              </a:rPr>
              <a:t>and properties of ultrasound waves</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Transducers </a:t>
            </a:r>
            <a:endParaRPr lang="en-GB" dirty="0">
              <a:latin typeface="+mj-lt"/>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6223394" y="5032662"/>
            <a:ext cx="5333606"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18.6.6  Principles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of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8" name="Afbeelding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23394" y="1668993"/>
            <a:ext cx="5130801" cy="2946400"/>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Pulse echo procedure: creation of an image</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Principles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6707" y="1346500"/>
            <a:ext cx="6123460" cy="4360441"/>
          </a:xfrm>
          <a:prstGeom prst="rect">
            <a:avLst/>
          </a:prstGeom>
        </p:spPr>
      </p:pic>
      <p:grpSp>
        <p:nvGrpSpPr>
          <p:cNvPr id="78" name="Groep 77"/>
          <p:cNvGrpSpPr/>
          <p:nvPr/>
        </p:nvGrpSpPr>
        <p:grpSpPr>
          <a:xfrm>
            <a:off x="6828337" y="1009006"/>
            <a:ext cx="4704988" cy="4697935"/>
            <a:chOff x="6197716" y="877234"/>
            <a:chExt cx="4704988" cy="4697935"/>
          </a:xfrm>
        </p:grpSpPr>
        <p:pic>
          <p:nvPicPr>
            <p:cNvPr id="3" name="Afbeelding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97716" y="2214463"/>
              <a:ext cx="4704988" cy="3360706"/>
            </a:xfrm>
            <a:prstGeom prst="rect">
              <a:avLst/>
            </a:prstGeom>
          </p:spPr>
        </p:pic>
        <p:pic>
          <p:nvPicPr>
            <p:cNvPr id="7" name="Afbeelding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52596" y="877234"/>
              <a:ext cx="1001029" cy="1763666"/>
            </a:xfrm>
            <a:prstGeom prst="rect">
              <a:avLst/>
            </a:prstGeom>
          </p:spPr>
        </p:pic>
        <p:cxnSp>
          <p:nvCxnSpPr>
            <p:cNvPr id="9" name="Rechte verbindingslijn 8"/>
            <p:cNvCxnSpPr/>
            <p:nvPr/>
          </p:nvCxnSpPr>
          <p:spPr>
            <a:xfrm flipH="1">
              <a:off x="6697133" y="2548777"/>
              <a:ext cx="1619863" cy="226875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flipH="1">
              <a:off x="6929769" y="2584454"/>
              <a:ext cx="1428184" cy="242649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flipH="1">
              <a:off x="7219051" y="2626516"/>
              <a:ext cx="1213043" cy="251686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flipH="1">
              <a:off x="7529883" y="2637944"/>
              <a:ext cx="972828" cy="259755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flipH="1">
              <a:off x="7867588" y="2643298"/>
              <a:ext cx="716368" cy="270627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H="1">
              <a:off x="8297354" y="2643298"/>
              <a:ext cx="354291" cy="277143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flipH="1">
              <a:off x="8701239" y="2637944"/>
              <a:ext cx="961" cy="275220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8776341" y="2637944"/>
              <a:ext cx="308098" cy="277544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8834100" y="2637944"/>
              <a:ext cx="644333" cy="271163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8939709" y="2592408"/>
              <a:ext cx="1171710" cy="255097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a:off x="8881509" y="2611266"/>
              <a:ext cx="923871" cy="262423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8980666" y="2562700"/>
              <a:ext cx="1420034" cy="2448248"/>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a:off x="9013722" y="2546872"/>
              <a:ext cx="1638620" cy="223179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79" name="Rechthoek 78"/>
          <p:cNvSpPr/>
          <p:nvPr/>
        </p:nvSpPr>
        <p:spPr>
          <a:xfrm>
            <a:off x="418099" y="5855123"/>
            <a:ext cx="11375102" cy="400110"/>
          </a:xfrm>
          <a:prstGeom prst="rect">
            <a:avLst/>
          </a:prstGeom>
        </p:spPr>
        <p:txBody>
          <a:bodyPr wrap="none">
            <a:spAutoFit/>
          </a:bodyPr>
          <a:lstStyle/>
          <a:p>
            <a:r>
              <a:rPr lang="en-GB" sz="2000" dirty="0" smtClean="0">
                <a:solidFill>
                  <a:srgbClr val="000000"/>
                </a:solidFill>
                <a:latin typeface="Calibri Light" panose="020F0302020204030204"/>
              </a:rPr>
              <a:t>A full (B-mode) ultrasound image is built up from a large number of ultrasound pulses across the study object </a:t>
            </a:r>
            <a:endParaRPr lang="en-GB" dirty="0"/>
          </a:p>
        </p:txBody>
      </p:sp>
    </p:spTree>
    <p:extLst>
      <p:ext uri="{BB962C8B-B14F-4D97-AF65-F5344CB8AC3E}">
        <p14:creationId xmlns:p14="http://schemas.microsoft.com/office/powerpoint/2010/main" val="3278323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Transducers: shapes and sizes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Principles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l="7854" t="15870" r="20890" b="9728"/>
          <a:stretch/>
        </p:blipFill>
        <p:spPr>
          <a:xfrm>
            <a:off x="476249" y="1384086"/>
            <a:ext cx="8058151" cy="4732889"/>
          </a:xfrm>
          <a:prstGeom prst="rect">
            <a:avLst/>
          </a:prstGeom>
        </p:spPr>
      </p:pic>
      <p:sp>
        <p:nvSpPr>
          <p:cNvPr id="12" name="Rechthoek 11"/>
          <p:cNvSpPr/>
          <p:nvPr/>
        </p:nvSpPr>
        <p:spPr>
          <a:xfrm>
            <a:off x="4717409" y="4703172"/>
            <a:ext cx="6843969" cy="1631216"/>
          </a:xfrm>
          <a:prstGeom prst="rect">
            <a:avLst/>
          </a:prstGeom>
        </p:spPr>
        <p:txBody>
          <a:bodyPr wrap="square">
            <a:spAutoFit/>
          </a:bodyPr>
          <a:lstStyle/>
          <a:p>
            <a:pPr lvl="0"/>
            <a:r>
              <a:rPr lang="en-GB" sz="2000" dirty="0" smtClean="0">
                <a:solidFill>
                  <a:srgbClr val="000000"/>
                </a:solidFill>
                <a:latin typeface="Calibri Light" panose="020F0302020204030204"/>
              </a:rPr>
              <a:t>There is a large variety of ultrasound transducers on the market. One reason for the different shapes is the </a:t>
            </a:r>
            <a:r>
              <a:rPr lang="en-GB" sz="2000" b="1" dirty="0" smtClean="0">
                <a:solidFill>
                  <a:srgbClr val="7030A0"/>
                </a:solidFill>
                <a:latin typeface="Calibri Light" panose="020F0302020204030204"/>
              </a:rPr>
              <a:t>application area</a:t>
            </a:r>
            <a:r>
              <a:rPr lang="en-GB" sz="2000" dirty="0" smtClean="0">
                <a:solidFill>
                  <a:srgbClr val="000000"/>
                </a:solidFill>
                <a:latin typeface="Calibri Light" panose="020F0302020204030204"/>
              </a:rPr>
              <a:t>. If the transducer needs to go inside a body cavity, the shape must be adapted to this. The other reason is the different </a:t>
            </a:r>
            <a:r>
              <a:rPr lang="en-GB" sz="2000" b="1" dirty="0" smtClean="0">
                <a:solidFill>
                  <a:srgbClr val="7030A0"/>
                </a:solidFill>
                <a:latin typeface="Calibri Light" panose="020F0302020204030204"/>
              </a:rPr>
              <a:t>technologies</a:t>
            </a:r>
            <a:r>
              <a:rPr lang="en-GB" sz="2000" dirty="0" smtClean="0">
                <a:solidFill>
                  <a:srgbClr val="000000"/>
                </a:solidFill>
                <a:latin typeface="Calibri Light" panose="020F0302020204030204"/>
              </a:rPr>
              <a:t> used in the transducer (next slides).  </a:t>
            </a:r>
          </a:p>
        </p:txBody>
      </p:sp>
    </p:spTree>
    <p:extLst>
      <p:ext uri="{BB962C8B-B14F-4D97-AF65-F5344CB8AC3E}">
        <p14:creationId xmlns:p14="http://schemas.microsoft.com/office/powerpoint/2010/main" val="3734496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Transducers: focusing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Principles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67704" y="2673304"/>
            <a:ext cx="5463154" cy="1323439"/>
          </a:xfrm>
          <a:prstGeom prst="rect">
            <a:avLst/>
          </a:prstGeom>
        </p:spPr>
        <p:txBody>
          <a:bodyPr wrap="square">
            <a:spAutoFit/>
          </a:bodyPr>
          <a:lstStyle/>
          <a:p>
            <a:pPr lvl="0">
              <a:spcAft>
                <a:spcPts val="600"/>
              </a:spcAft>
            </a:pPr>
            <a:r>
              <a:rPr lang="en-GB" sz="2000" dirty="0" smtClean="0">
                <a:solidFill>
                  <a:srgbClr val="000000"/>
                </a:solidFill>
                <a:latin typeface="Calibri Light" panose="020F0302020204030204"/>
              </a:rPr>
              <a:t>In order to avoid this, techniques to </a:t>
            </a:r>
            <a:r>
              <a:rPr lang="en-GB" sz="2000" b="1" dirty="0" smtClean="0">
                <a:solidFill>
                  <a:srgbClr val="7030A0"/>
                </a:solidFill>
                <a:latin typeface="Calibri Light" panose="020F0302020204030204"/>
              </a:rPr>
              <a:t>focus</a:t>
            </a:r>
            <a:r>
              <a:rPr lang="en-GB" sz="2000" dirty="0" smtClean="0">
                <a:solidFill>
                  <a:srgbClr val="000000"/>
                </a:solidFill>
                <a:latin typeface="Calibri Light" panose="020F0302020204030204"/>
              </a:rPr>
              <a:t> the ultrasound beam are applied. Older </a:t>
            </a:r>
            <a:r>
              <a:rPr lang="en-GB" sz="2000" dirty="0">
                <a:solidFill>
                  <a:srgbClr val="000000"/>
                </a:solidFill>
                <a:latin typeface="Calibri Light" panose="020F0302020204030204"/>
              </a:rPr>
              <a:t>technology transducers focused their beam with </a:t>
            </a:r>
            <a:r>
              <a:rPr lang="en-GB" sz="2000" dirty="0" smtClean="0">
                <a:solidFill>
                  <a:srgbClr val="000000"/>
                </a:solidFill>
                <a:latin typeface="Calibri Light" panose="020F0302020204030204"/>
              </a:rPr>
              <a:t>a physical (plastic-like) </a:t>
            </a:r>
            <a:r>
              <a:rPr lang="en-GB" sz="2000" b="1" dirty="0" smtClean="0">
                <a:solidFill>
                  <a:srgbClr val="7030A0"/>
                </a:solidFill>
                <a:latin typeface="Calibri Light" panose="020F0302020204030204"/>
              </a:rPr>
              <a:t>lens</a:t>
            </a:r>
            <a:r>
              <a:rPr lang="en-GB" sz="2000" dirty="0" smtClean="0">
                <a:solidFill>
                  <a:srgbClr val="000000"/>
                </a:solidFill>
                <a:latin typeface="Calibri Light" panose="020F0302020204030204"/>
              </a:rPr>
              <a:t> in front of the transducer. </a:t>
            </a:r>
          </a:p>
        </p:txBody>
      </p:sp>
      <p:sp>
        <p:nvSpPr>
          <p:cNvPr id="12" name="Rechthoek 11"/>
          <p:cNvSpPr/>
          <p:nvPr/>
        </p:nvSpPr>
        <p:spPr>
          <a:xfrm>
            <a:off x="412130" y="1508468"/>
            <a:ext cx="6808478" cy="1015663"/>
          </a:xfrm>
          <a:prstGeom prst="rect">
            <a:avLst/>
          </a:prstGeom>
        </p:spPr>
        <p:txBody>
          <a:bodyPr wrap="square">
            <a:spAutoFit/>
          </a:bodyPr>
          <a:lstStyle/>
          <a:p>
            <a:pPr lvl="0">
              <a:spcAft>
                <a:spcPts val="600"/>
              </a:spcAft>
            </a:pPr>
            <a:r>
              <a:rPr lang="en-GB" sz="2000" dirty="0">
                <a:solidFill>
                  <a:srgbClr val="000000"/>
                </a:solidFill>
                <a:latin typeface="Calibri Light" panose="020F0302020204030204"/>
              </a:rPr>
              <a:t>The ultrasound beam from a simple crystal spreads out in the distance. This lowers the resolution of the image, since it cannot be determined precisely where an echo originates.  </a:t>
            </a:r>
          </a:p>
        </p:txBody>
      </p:sp>
      <p:pic>
        <p:nvPicPr>
          <p:cNvPr id="13" name="Afbeelding 12"/>
          <p:cNvPicPr>
            <a:picLocks noChangeAspect="1"/>
          </p:cNvPicPr>
          <p:nvPr/>
        </p:nvPicPr>
        <p:blipFill>
          <a:blip r:embed="rId2"/>
          <a:stretch>
            <a:fillRect/>
          </a:stretch>
        </p:blipFill>
        <p:spPr>
          <a:xfrm>
            <a:off x="8186238" y="1367301"/>
            <a:ext cx="3216166" cy="4795011"/>
          </a:xfrm>
          <a:prstGeom prst="rect">
            <a:avLst/>
          </a:prstGeom>
        </p:spPr>
      </p:pic>
      <p:pic>
        <p:nvPicPr>
          <p:cNvPr id="18" name="Afbeelding 17"/>
          <p:cNvPicPr>
            <a:picLocks noChangeAspect="1"/>
          </p:cNvPicPr>
          <p:nvPr/>
        </p:nvPicPr>
        <p:blipFill>
          <a:blip r:embed="rId3"/>
          <a:stretch>
            <a:fillRect/>
          </a:stretch>
        </p:blipFill>
        <p:spPr>
          <a:xfrm>
            <a:off x="611876" y="4145917"/>
            <a:ext cx="4976610" cy="2106005"/>
          </a:xfrm>
          <a:prstGeom prst="rect">
            <a:avLst/>
          </a:prstGeom>
        </p:spPr>
      </p:pic>
    </p:spTree>
    <p:extLst>
      <p:ext uri="{BB962C8B-B14F-4D97-AF65-F5344CB8AC3E}">
        <p14:creationId xmlns:p14="http://schemas.microsoft.com/office/powerpoint/2010/main" val="1736098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8" y="440796"/>
            <a:ext cx="10397505"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Transducers: focusing, beam forming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Principles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476249" y="1666150"/>
            <a:ext cx="4702038" cy="4116512"/>
          </a:xfrm>
          <a:prstGeom prst="rect">
            <a:avLst/>
          </a:prstGeom>
        </p:spPr>
        <p:txBody>
          <a:bodyPr wrap="square">
            <a:spAutoFit/>
          </a:bodyPr>
          <a:lstStyle/>
          <a:p>
            <a:pPr lvl="0">
              <a:spcAft>
                <a:spcPts val="600"/>
              </a:spcAft>
            </a:pPr>
            <a:r>
              <a:rPr lang="en-GB" sz="2000" dirty="0">
                <a:solidFill>
                  <a:srgbClr val="000000"/>
                </a:solidFill>
                <a:latin typeface="Calibri Light" panose="020F0302020204030204"/>
              </a:rPr>
              <a:t>Newer technology transducers use </a:t>
            </a:r>
            <a:r>
              <a:rPr lang="en-GB" sz="2000" b="1" dirty="0">
                <a:solidFill>
                  <a:srgbClr val="7030A0"/>
                </a:solidFill>
                <a:latin typeface="Calibri Light" panose="020F0302020204030204"/>
              </a:rPr>
              <a:t>phased array techniques </a:t>
            </a:r>
            <a:r>
              <a:rPr lang="en-GB" sz="2000" dirty="0">
                <a:solidFill>
                  <a:srgbClr val="000000"/>
                </a:solidFill>
                <a:latin typeface="Calibri Light" panose="020F0302020204030204"/>
              </a:rPr>
              <a:t>to enable the ultrasound machine to change the direction and depth of focus. </a:t>
            </a:r>
            <a:endParaRPr lang="en-GB" sz="2000" dirty="0" smtClean="0">
              <a:solidFill>
                <a:srgbClr val="000000"/>
              </a:solidFill>
              <a:latin typeface="Calibri Light" panose="020F0302020204030204"/>
            </a:endParaRPr>
          </a:p>
          <a:p>
            <a:pPr lvl="0">
              <a:spcAft>
                <a:spcPts val="600"/>
              </a:spcAft>
            </a:pPr>
            <a:endParaRPr lang="en-GB" sz="1050" dirty="0">
              <a:solidFill>
                <a:srgbClr val="000000"/>
              </a:solidFill>
              <a:latin typeface="Calibri Light" panose="020F0302020204030204"/>
            </a:endParaRPr>
          </a:p>
          <a:p>
            <a:pPr lvl="0">
              <a:spcAft>
                <a:spcPts val="600"/>
              </a:spcAft>
            </a:pPr>
            <a:r>
              <a:rPr lang="en-GB" sz="2000" dirty="0" smtClean="0">
                <a:solidFill>
                  <a:srgbClr val="000000"/>
                </a:solidFill>
                <a:latin typeface="Calibri Light" panose="020F0302020204030204"/>
              </a:rPr>
              <a:t>This </a:t>
            </a:r>
            <a:r>
              <a:rPr lang="en-GB" sz="2000" dirty="0">
                <a:solidFill>
                  <a:srgbClr val="000000"/>
                </a:solidFill>
                <a:latin typeface="Calibri Light" panose="020F0302020204030204"/>
              </a:rPr>
              <a:t>technique can be applied if the transducer contains many ultrasound crystals which can be controlled with a complex set of pulses from the system</a:t>
            </a:r>
            <a:r>
              <a:rPr lang="en-GB" sz="2000" dirty="0" smtClean="0">
                <a:solidFill>
                  <a:srgbClr val="000000"/>
                </a:solidFill>
                <a:latin typeface="Calibri Light" panose="020F0302020204030204"/>
              </a:rPr>
              <a:t>.</a:t>
            </a:r>
          </a:p>
          <a:p>
            <a:pPr lvl="0">
              <a:spcAft>
                <a:spcPts val="600"/>
              </a:spcAft>
            </a:pPr>
            <a:endParaRPr lang="en-GB" sz="1100" dirty="0">
              <a:solidFill>
                <a:srgbClr val="000000"/>
              </a:solidFill>
              <a:latin typeface="Calibri Light" panose="020F0302020204030204"/>
            </a:endParaRPr>
          </a:p>
          <a:p>
            <a:pPr lvl="0">
              <a:spcAft>
                <a:spcPts val="600"/>
              </a:spcAft>
            </a:pPr>
            <a:r>
              <a:rPr lang="en-GB" sz="2000" dirty="0" smtClean="0">
                <a:solidFill>
                  <a:srgbClr val="000000"/>
                </a:solidFill>
                <a:latin typeface="Calibri Light" panose="020F0302020204030204"/>
              </a:rPr>
              <a:t>By </a:t>
            </a:r>
            <a:r>
              <a:rPr lang="en-GB" sz="2000" dirty="0">
                <a:solidFill>
                  <a:srgbClr val="000000"/>
                </a:solidFill>
                <a:latin typeface="Calibri Light" panose="020F0302020204030204"/>
              </a:rPr>
              <a:t>having slight timing differences between pulses going to different crystals, desired ultrasound wave fields can be generated. </a:t>
            </a:r>
          </a:p>
        </p:txBody>
      </p:sp>
      <p:grpSp>
        <p:nvGrpSpPr>
          <p:cNvPr id="4" name="Groep 3"/>
          <p:cNvGrpSpPr/>
          <p:nvPr/>
        </p:nvGrpSpPr>
        <p:grpSpPr>
          <a:xfrm>
            <a:off x="6251714" y="1579381"/>
            <a:ext cx="5462524" cy="4290051"/>
            <a:chOff x="6751045" y="3462470"/>
            <a:chExt cx="4148183" cy="2862873"/>
          </a:xfrm>
        </p:grpSpPr>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r="5331"/>
            <a:stretch/>
          </p:blipFill>
          <p:spPr>
            <a:xfrm>
              <a:off x="6850894" y="4170356"/>
              <a:ext cx="4048334" cy="2154987"/>
            </a:xfrm>
            <a:prstGeom prst="rect">
              <a:avLst/>
            </a:prstGeom>
          </p:spPr>
        </p:pic>
        <p:sp>
          <p:nvSpPr>
            <p:cNvPr id="8" name="Rechthoek 7"/>
            <p:cNvSpPr/>
            <p:nvPr/>
          </p:nvSpPr>
          <p:spPr>
            <a:xfrm>
              <a:off x="8986265" y="3468758"/>
              <a:ext cx="1274708" cy="707886"/>
            </a:xfrm>
            <a:prstGeom prst="rect">
              <a:avLst/>
            </a:prstGeom>
          </p:spPr>
          <p:txBody>
            <a:bodyPr wrap="none">
              <a:spAutoFit/>
            </a:bodyPr>
            <a:lstStyle/>
            <a:p>
              <a:pPr algn="ctr" eaLnBrk="0" hangingPunct="0"/>
              <a:r>
                <a:rPr lang="en-US" altLang="en-US" sz="2000" b="1" i="1" dirty="0" smtClean="0">
                  <a:latin typeface="+mj-lt"/>
                </a:rPr>
                <a:t>ultrasound</a:t>
              </a:r>
            </a:p>
            <a:p>
              <a:pPr algn="ctr" eaLnBrk="0" hangingPunct="0"/>
              <a:r>
                <a:rPr lang="en-US" altLang="en-US" sz="2000" b="1" i="1" dirty="0" smtClean="0">
                  <a:latin typeface="+mj-lt"/>
                </a:rPr>
                <a:t>beam</a:t>
              </a:r>
              <a:endParaRPr lang="en-US" altLang="en-US" sz="2000" b="1" i="1" dirty="0">
                <a:latin typeface="+mj-lt"/>
              </a:endParaRPr>
            </a:p>
          </p:txBody>
        </p:sp>
        <p:sp>
          <p:nvSpPr>
            <p:cNvPr id="16" name="Rechthoek 15"/>
            <p:cNvSpPr/>
            <p:nvPr/>
          </p:nvSpPr>
          <p:spPr>
            <a:xfrm>
              <a:off x="6751045" y="3462470"/>
              <a:ext cx="1230017" cy="707886"/>
            </a:xfrm>
            <a:prstGeom prst="rect">
              <a:avLst/>
            </a:prstGeom>
          </p:spPr>
          <p:txBody>
            <a:bodyPr wrap="none">
              <a:spAutoFit/>
            </a:bodyPr>
            <a:lstStyle/>
            <a:p>
              <a:pPr algn="ctr" eaLnBrk="0" hangingPunct="0"/>
              <a:r>
                <a:rPr lang="en-US" altLang="en-US" sz="2000" b="1" i="1" dirty="0" smtClean="0">
                  <a:latin typeface="+mj-lt"/>
                </a:rPr>
                <a:t>excitation </a:t>
              </a:r>
            </a:p>
            <a:p>
              <a:pPr algn="ctr" eaLnBrk="0" hangingPunct="0"/>
              <a:r>
                <a:rPr lang="en-US" altLang="en-US" sz="2000" b="1" i="1" dirty="0" smtClean="0">
                  <a:latin typeface="+mj-lt"/>
                </a:rPr>
                <a:t>signals</a:t>
              </a:r>
              <a:endParaRPr lang="en-US" altLang="en-US" sz="2000" b="1" i="1" dirty="0">
                <a:latin typeface="+mj-lt"/>
              </a:endParaRPr>
            </a:p>
          </p:txBody>
        </p:sp>
        <p:sp>
          <p:nvSpPr>
            <p:cNvPr id="17" name="Rechthoek 16"/>
            <p:cNvSpPr/>
            <p:nvPr/>
          </p:nvSpPr>
          <p:spPr>
            <a:xfrm>
              <a:off x="7944363" y="3611216"/>
              <a:ext cx="942053" cy="400110"/>
            </a:xfrm>
            <a:prstGeom prst="rect">
              <a:avLst/>
            </a:prstGeom>
          </p:spPr>
          <p:txBody>
            <a:bodyPr wrap="none">
              <a:spAutoFit/>
            </a:bodyPr>
            <a:lstStyle/>
            <a:p>
              <a:pPr algn="ctr" eaLnBrk="0" hangingPunct="0"/>
              <a:r>
                <a:rPr lang="en-US" altLang="en-US" sz="2000" b="1" i="1" dirty="0" smtClean="0">
                  <a:latin typeface="+mj-lt"/>
                </a:rPr>
                <a:t>crystals</a:t>
              </a:r>
              <a:endParaRPr lang="en-US" altLang="en-US" sz="2000" b="1" i="1" dirty="0">
                <a:latin typeface="+mj-lt"/>
              </a:endParaRPr>
            </a:p>
          </p:txBody>
        </p:sp>
      </p:grpSp>
    </p:spTree>
    <p:extLst>
      <p:ext uri="{BB962C8B-B14F-4D97-AF65-F5344CB8AC3E}">
        <p14:creationId xmlns:p14="http://schemas.microsoft.com/office/powerpoint/2010/main" val="878360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cstate="screen">
            <a:extLst>
              <a:ext uri="{28A0092B-C50C-407E-A947-70E740481C1C}">
                <a14:useLocalDpi xmlns:a14="http://schemas.microsoft.com/office/drawing/2010/main"/>
              </a:ext>
            </a:extLst>
          </a:blip>
          <a:srcRect l="15297" t="7516" r="9074" b="15015"/>
          <a:stretch/>
        </p:blipFill>
        <p:spPr>
          <a:xfrm rot="5400000">
            <a:off x="9220175" y="1978556"/>
            <a:ext cx="2357381" cy="1360028"/>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Different types of Ultrasound Transducers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Principles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grpSp>
        <p:nvGrpSpPr>
          <p:cNvPr id="9" name="Group 3"/>
          <p:cNvGrpSpPr>
            <a:grpSpLocks/>
          </p:cNvGrpSpPr>
          <p:nvPr/>
        </p:nvGrpSpPr>
        <p:grpSpPr bwMode="auto">
          <a:xfrm>
            <a:off x="485125" y="1746690"/>
            <a:ext cx="2833688" cy="1738313"/>
            <a:chOff x="720" y="1680"/>
            <a:chExt cx="1785" cy="1095"/>
          </a:xfrm>
        </p:grpSpPr>
        <p:grpSp>
          <p:nvGrpSpPr>
            <p:cNvPr id="10" name="Group 4"/>
            <p:cNvGrpSpPr>
              <a:grpSpLocks/>
            </p:cNvGrpSpPr>
            <p:nvPr/>
          </p:nvGrpSpPr>
          <p:grpSpPr bwMode="auto">
            <a:xfrm>
              <a:off x="720" y="1680"/>
              <a:ext cx="749" cy="749"/>
              <a:chOff x="5472" y="7488"/>
              <a:chExt cx="1872" cy="1872"/>
            </a:xfrm>
          </p:grpSpPr>
          <p:sp>
            <p:nvSpPr>
              <p:cNvPr id="28" name="AutoShape 5"/>
              <p:cNvSpPr>
                <a:spLocks noChangeArrowheads="1"/>
              </p:cNvSpPr>
              <p:nvPr/>
            </p:nvSpPr>
            <p:spPr bwMode="auto">
              <a:xfrm>
                <a:off x="6768" y="7488"/>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29" name="AutoShape 6"/>
              <p:cNvSpPr>
                <a:spLocks noChangeArrowheads="1"/>
              </p:cNvSpPr>
              <p:nvPr/>
            </p:nvSpPr>
            <p:spPr bwMode="auto">
              <a:xfrm>
                <a:off x="6624" y="7632"/>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30" name="AutoShape 7"/>
              <p:cNvSpPr>
                <a:spLocks noChangeArrowheads="1"/>
              </p:cNvSpPr>
              <p:nvPr/>
            </p:nvSpPr>
            <p:spPr bwMode="auto">
              <a:xfrm>
                <a:off x="6480" y="7776"/>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31" name="AutoShape 8"/>
              <p:cNvSpPr>
                <a:spLocks noChangeArrowheads="1"/>
              </p:cNvSpPr>
              <p:nvPr/>
            </p:nvSpPr>
            <p:spPr bwMode="auto">
              <a:xfrm>
                <a:off x="6336" y="7920"/>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32" name="AutoShape 9"/>
              <p:cNvSpPr>
                <a:spLocks noChangeArrowheads="1"/>
              </p:cNvSpPr>
              <p:nvPr/>
            </p:nvSpPr>
            <p:spPr bwMode="auto">
              <a:xfrm>
                <a:off x="6192" y="8064"/>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33" name="AutoShape 10"/>
              <p:cNvSpPr>
                <a:spLocks noChangeArrowheads="1"/>
              </p:cNvSpPr>
              <p:nvPr/>
            </p:nvSpPr>
            <p:spPr bwMode="auto">
              <a:xfrm>
                <a:off x="6048" y="8208"/>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34" name="AutoShape 11"/>
              <p:cNvSpPr>
                <a:spLocks noChangeArrowheads="1"/>
              </p:cNvSpPr>
              <p:nvPr/>
            </p:nvSpPr>
            <p:spPr bwMode="auto">
              <a:xfrm>
                <a:off x="5904" y="8352"/>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35" name="AutoShape 12"/>
              <p:cNvSpPr>
                <a:spLocks noChangeArrowheads="1"/>
              </p:cNvSpPr>
              <p:nvPr/>
            </p:nvSpPr>
            <p:spPr bwMode="auto">
              <a:xfrm>
                <a:off x="5760" y="8496"/>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36" name="AutoShape 13"/>
              <p:cNvSpPr>
                <a:spLocks noChangeArrowheads="1"/>
              </p:cNvSpPr>
              <p:nvPr/>
            </p:nvSpPr>
            <p:spPr bwMode="auto">
              <a:xfrm>
                <a:off x="5616" y="8640"/>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37" name="AutoShape 14"/>
              <p:cNvSpPr>
                <a:spLocks noChangeArrowheads="1"/>
              </p:cNvSpPr>
              <p:nvPr/>
            </p:nvSpPr>
            <p:spPr bwMode="auto">
              <a:xfrm>
                <a:off x="5472" y="8784"/>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grpSp>
        <p:sp>
          <p:nvSpPr>
            <p:cNvPr id="13" name="Line 15"/>
            <p:cNvSpPr>
              <a:spLocks noChangeShapeType="1"/>
            </p:cNvSpPr>
            <p:nvPr/>
          </p:nvSpPr>
          <p:spPr bwMode="auto">
            <a:xfrm>
              <a:off x="893" y="2314"/>
              <a:ext cx="109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Line 16"/>
            <p:cNvSpPr>
              <a:spLocks noChangeShapeType="1"/>
            </p:cNvSpPr>
            <p:nvPr/>
          </p:nvSpPr>
          <p:spPr bwMode="auto">
            <a:xfrm>
              <a:off x="1008" y="2198"/>
              <a:ext cx="109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Line 17"/>
            <p:cNvSpPr>
              <a:spLocks noChangeShapeType="1"/>
            </p:cNvSpPr>
            <p:nvPr/>
          </p:nvSpPr>
          <p:spPr bwMode="auto">
            <a:xfrm>
              <a:off x="1066" y="2141"/>
              <a:ext cx="109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Line 18"/>
            <p:cNvSpPr>
              <a:spLocks noChangeShapeType="1"/>
            </p:cNvSpPr>
            <p:nvPr/>
          </p:nvSpPr>
          <p:spPr bwMode="auto">
            <a:xfrm>
              <a:off x="1123" y="2083"/>
              <a:ext cx="109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Line 19"/>
            <p:cNvSpPr>
              <a:spLocks noChangeShapeType="1"/>
            </p:cNvSpPr>
            <p:nvPr/>
          </p:nvSpPr>
          <p:spPr bwMode="auto">
            <a:xfrm>
              <a:off x="1181" y="2026"/>
              <a:ext cx="109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 name="Line 20"/>
            <p:cNvSpPr>
              <a:spLocks noChangeShapeType="1"/>
            </p:cNvSpPr>
            <p:nvPr/>
          </p:nvSpPr>
          <p:spPr bwMode="auto">
            <a:xfrm>
              <a:off x="1238" y="1968"/>
              <a:ext cx="109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21"/>
            <p:cNvSpPr>
              <a:spLocks noChangeShapeType="1"/>
            </p:cNvSpPr>
            <p:nvPr/>
          </p:nvSpPr>
          <p:spPr bwMode="auto">
            <a:xfrm>
              <a:off x="1296" y="1910"/>
              <a:ext cx="109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Line 22"/>
            <p:cNvSpPr>
              <a:spLocks noChangeShapeType="1"/>
            </p:cNvSpPr>
            <p:nvPr/>
          </p:nvSpPr>
          <p:spPr bwMode="auto">
            <a:xfrm>
              <a:off x="1354" y="1853"/>
              <a:ext cx="109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Line 23"/>
            <p:cNvSpPr>
              <a:spLocks noChangeShapeType="1"/>
            </p:cNvSpPr>
            <p:nvPr/>
          </p:nvSpPr>
          <p:spPr bwMode="auto">
            <a:xfrm>
              <a:off x="1411" y="1795"/>
              <a:ext cx="109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24"/>
            <p:cNvSpPr>
              <a:spLocks noChangeShapeType="1"/>
            </p:cNvSpPr>
            <p:nvPr/>
          </p:nvSpPr>
          <p:spPr bwMode="auto">
            <a:xfrm>
              <a:off x="950" y="2256"/>
              <a:ext cx="109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25"/>
            <p:cNvSpPr>
              <a:spLocks noChangeShapeType="1"/>
            </p:cNvSpPr>
            <p:nvPr/>
          </p:nvSpPr>
          <p:spPr bwMode="auto">
            <a:xfrm flipH="1">
              <a:off x="1987" y="1795"/>
              <a:ext cx="518" cy="5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26"/>
            <p:cNvSpPr>
              <a:spLocks noChangeShapeType="1"/>
            </p:cNvSpPr>
            <p:nvPr/>
          </p:nvSpPr>
          <p:spPr bwMode="auto">
            <a:xfrm flipH="1">
              <a:off x="893" y="1795"/>
              <a:ext cx="518" cy="5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Text Box 27"/>
            <p:cNvSpPr txBox="1">
              <a:spLocks noChangeArrowheads="1"/>
            </p:cNvSpPr>
            <p:nvPr/>
          </p:nvSpPr>
          <p:spPr bwMode="auto">
            <a:xfrm>
              <a:off x="893" y="2544"/>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altLang="en-US" sz="1600" b="1" dirty="0" smtClean="0"/>
                <a:t>Linear array</a:t>
              </a:r>
              <a:endParaRPr lang="en-US" altLang="en-US" sz="1200" b="1" dirty="0"/>
            </a:p>
          </p:txBody>
        </p:sp>
      </p:grpSp>
      <p:grpSp>
        <p:nvGrpSpPr>
          <p:cNvPr id="38" name="Group 28"/>
          <p:cNvGrpSpPr>
            <a:grpSpLocks/>
          </p:cNvGrpSpPr>
          <p:nvPr/>
        </p:nvGrpSpPr>
        <p:grpSpPr bwMode="auto">
          <a:xfrm>
            <a:off x="3467121" y="1690166"/>
            <a:ext cx="2743200" cy="1951038"/>
            <a:chOff x="3427" y="672"/>
            <a:chExt cx="1728" cy="1229"/>
          </a:xfrm>
        </p:grpSpPr>
        <p:grpSp>
          <p:nvGrpSpPr>
            <p:cNvPr id="39" name="Group 29"/>
            <p:cNvGrpSpPr>
              <a:grpSpLocks/>
            </p:cNvGrpSpPr>
            <p:nvPr/>
          </p:nvGrpSpPr>
          <p:grpSpPr bwMode="auto">
            <a:xfrm>
              <a:off x="3504" y="672"/>
              <a:ext cx="749" cy="749"/>
              <a:chOff x="5472" y="7488"/>
              <a:chExt cx="1872" cy="1872"/>
            </a:xfrm>
          </p:grpSpPr>
          <p:sp>
            <p:nvSpPr>
              <p:cNvPr id="47" name="AutoShape 30"/>
              <p:cNvSpPr>
                <a:spLocks noChangeArrowheads="1"/>
              </p:cNvSpPr>
              <p:nvPr/>
            </p:nvSpPr>
            <p:spPr bwMode="auto">
              <a:xfrm>
                <a:off x="6768" y="7488"/>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48" name="AutoShape 31"/>
              <p:cNvSpPr>
                <a:spLocks noChangeArrowheads="1"/>
              </p:cNvSpPr>
              <p:nvPr/>
            </p:nvSpPr>
            <p:spPr bwMode="auto">
              <a:xfrm>
                <a:off x="6624" y="7632"/>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49" name="AutoShape 32"/>
              <p:cNvSpPr>
                <a:spLocks noChangeArrowheads="1"/>
              </p:cNvSpPr>
              <p:nvPr/>
            </p:nvSpPr>
            <p:spPr bwMode="auto">
              <a:xfrm>
                <a:off x="6480" y="7776"/>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50" name="AutoShape 33"/>
              <p:cNvSpPr>
                <a:spLocks noChangeArrowheads="1"/>
              </p:cNvSpPr>
              <p:nvPr/>
            </p:nvSpPr>
            <p:spPr bwMode="auto">
              <a:xfrm>
                <a:off x="6336" y="7920"/>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51" name="AutoShape 34"/>
              <p:cNvSpPr>
                <a:spLocks noChangeArrowheads="1"/>
              </p:cNvSpPr>
              <p:nvPr/>
            </p:nvSpPr>
            <p:spPr bwMode="auto">
              <a:xfrm>
                <a:off x="6192" y="8064"/>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52" name="AutoShape 35"/>
              <p:cNvSpPr>
                <a:spLocks noChangeArrowheads="1"/>
              </p:cNvSpPr>
              <p:nvPr/>
            </p:nvSpPr>
            <p:spPr bwMode="auto">
              <a:xfrm>
                <a:off x="6048" y="8208"/>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53" name="AutoShape 36"/>
              <p:cNvSpPr>
                <a:spLocks noChangeArrowheads="1"/>
              </p:cNvSpPr>
              <p:nvPr/>
            </p:nvSpPr>
            <p:spPr bwMode="auto">
              <a:xfrm>
                <a:off x="5904" y="8352"/>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54" name="AutoShape 37"/>
              <p:cNvSpPr>
                <a:spLocks noChangeArrowheads="1"/>
              </p:cNvSpPr>
              <p:nvPr/>
            </p:nvSpPr>
            <p:spPr bwMode="auto">
              <a:xfrm>
                <a:off x="5760" y="8496"/>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55" name="AutoShape 38"/>
              <p:cNvSpPr>
                <a:spLocks noChangeArrowheads="1"/>
              </p:cNvSpPr>
              <p:nvPr/>
            </p:nvSpPr>
            <p:spPr bwMode="auto">
              <a:xfrm>
                <a:off x="5616" y="8640"/>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sp>
            <p:nvSpPr>
              <p:cNvPr id="56" name="AutoShape 39"/>
              <p:cNvSpPr>
                <a:spLocks noChangeArrowheads="1"/>
              </p:cNvSpPr>
              <p:nvPr/>
            </p:nvSpPr>
            <p:spPr bwMode="auto">
              <a:xfrm>
                <a:off x="5472" y="8784"/>
                <a:ext cx="576" cy="576"/>
              </a:xfrm>
              <a:prstGeom prst="cube">
                <a:avLst>
                  <a:gd name="adj" fmla="val 25000"/>
                </a:avLst>
              </a:prstGeom>
              <a:solidFill>
                <a:srgbClr val="008000"/>
              </a:solidFill>
              <a:ln w="9525">
                <a:solidFill>
                  <a:srgbClr val="000000"/>
                </a:solidFill>
                <a:miter lim="800000"/>
                <a:headEnd/>
                <a:tailEnd/>
              </a:ln>
            </p:spPr>
            <p:txBody>
              <a:bodyPr/>
              <a:lstStyle/>
              <a:p>
                <a:endParaRPr lang="en-GB"/>
              </a:p>
            </p:txBody>
          </p:sp>
        </p:grpSp>
        <p:sp>
          <p:nvSpPr>
            <p:cNvPr id="40" name="Line 40"/>
            <p:cNvSpPr>
              <a:spLocks noChangeShapeType="1"/>
            </p:cNvSpPr>
            <p:nvPr/>
          </p:nvSpPr>
          <p:spPr bwMode="auto">
            <a:xfrm>
              <a:off x="4003" y="1037"/>
              <a:ext cx="749" cy="74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 name="Line 41"/>
            <p:cNvSpPr>
              <a:spLocks noChangeShapeType="1"/>
            </p:cNvSpPr>
            <p:nvPr/>
          </p:nvSpPr>
          <p:spPr bwMode="auto">
            <a:xfrm>
              <a:off x="4003" y="1037"/>
              <a:ext cx="922"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2" name="Line 42"/>
            <p:cNvSpPr>
              <a:spLocks noChangeShapeType="1"/>
            </p:cNvSpPr>
            <p:nvPr/>
          </p:nvSpPr>
          <p:spPr bwMode="auto">
            <a:xfrm>
              <a:off x="4003" y="1037"/>
              <a:ext cx="1094" cy="40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3" name="Line 43"/>
            <p:cNvSpPr>
              <a:spLocks noChangeShapeType="1"/>
            </p:cNvSpPr>
            <p:nvPr/>
          </p:nvSpPr>
          <p:spPr bwMode="auto">
            <a:xfrm>
              <a:off x="4003" y="1037"/>
              <a:ext cx="1152" cy="1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 name="Line 44"/>
            <p:cNvSpPr>
              <a:spLocks noChangeShapeType="1"/>
            </p:cNvSpPr>
            <p:nvPr/>
          </p:nvSpPr>
          <p:spPr bwMode="auto">
            <a:xfrm flipV="1">
              <a:off x="4003" y="922"/>
              <a:ext cx="979" cy="1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 name="Line 45"/>
            <p:cNvSpPr>
              <a:spLocks noChangeShapeType="1"/>
            </p:cNvSpPr>
            <p:nvPr/>
          </p:nvSpPr>
          <p:spPr bwMode="auto">
            <a:xfrm>
              <a:off x="4003" y="1037"/>
              <a:ext cx="461" cy="8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 name="Text Box 46"/>
            <p:cNvSpPr txBox="1">
              <a:spLocks noChangeArrowheads="1"/>
            </p:cNvSpPr>
            <p:nvPr/>
          </p:nvSpPr>
          <p:spPr bwMode="auto">
            <a:xfrm>
              <a:off x="3427" y="1555"/>
              <a:ext cx="57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altLang="en-US" sz="1600" b="1" dirty="0"/>
                <a:t>Linear </a:t>
              </a:r>
              <a:r>
                <a:rPr lang="en-US" altLang="en-US" sz="1600" b="1" dirty="0" smtClean="0"/>
                <a:t>phased array</a:t>
              </a:r>
              <a:endParaRPr lang="en-US" altLang="en-US" sz="1200" b="1" dirty="0"/>
            </a:p>
          </p:txBody>
        </p:sp>
      </p:grpSp>
      <p:grpSp>
        <p:nvGrpSpPr>
          <p:cNvPr id="3" name="Groep 2"/>
          <p:cNvGrpSpPr/>
          <p:nvPr/>
        </p:nvGrpSpPr>
        <p:grpSpPr>
          <a:xfrm>
            <a:off x="6466964" y="1816136"/>
            <a:ext cx="2381525" cy="2014086"/>
            <a:chOff x="2133600" y="3505200"/>
            <a:chExt cx="3120047" cy="2590800"/>
          </a:xfrm>
        </p:grpSpPr>
        <p:sp>
          <p:nvSpPr>
            <p:cNvPr id="69" name="AutoShape 59" descr="Large grid"/>
            <p:cNvSpPr>
              <a:spLocks noChangeArrowheads="1"/>
            </p:cNvSpPr>
            <p:nvPr/>
          </p:nvSpPr>
          <p:spPr bwMode="auto">
            <a:xfrm>
              <a:off x="3886200" y="3505200"/>
              <a:ext cx="990600" cy="990600"/>
            </a:xfrm>
            <a:prstGeom prst="cube">
              <a:avLst>
                <a:gd name="adj" fmla="val 19870"/>
              </a:avLst>
            </a:prstGeom>
            <a:pattFill prst="lgGrid">
              <a:fgClr>
                <a:schemeClr val="tx1"/>
              </a:fgClr>
              <a:bgClr>
                <a:schemeClr val="accent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 name="Oval 60" descr="90%"/>
            <p:cNvSpPr>
              <a:spLocks noChangeArrowheads="1"/>
            </p:cNvSpPr>
            <p:nvPr/>
          </p:nvSpPr>
          <p:spPr bwMode="auto">
            <a:xfrm>
              <a:off x="2133600" y="4724400"/>
              <a:ext cx="1600200" cy="1371600"/>
            </a:xfrm>
            <a:prstGeom prst="ellipse">
              <a:avLst/>
            </a:prstGeom>
            <a:pattFill prst="pct90">
              <a:fgClr>
                <a:schemeClr val="bg1"/>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 name="Line 61"/>
            <p:cNvSpPr>
              <a:spLocks noChangeShapeType="1"/>
            </p:cNvSpPr>
            <p:nvPr/>
          </p:nvSpPr>
          <p:spPr bwMode="auto">
            <a:xfrm flipV="1">
              <a:off x="2590800" y="4038600"/>
              <a:ext cx="1676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 name="Line 62"/>
            <p:cNvSpPr>
              <a:spLocks noChangeShapeType="1"/>
            </p:cNvSpPr>
            <p:nvPr/>
          </p:nvSpPr>
          <p:spPr bwMode="auto">
            <a:xfrm flipV="1">
              <a:off x="3733800" y="4038600"/>
              <a:ext cx="6096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 name="Line 63"/>
            <p:cNvSpPr>
              <a:spLocks noChangeShapeType="1"/>
            </p:cNvSpPr>
            <p:nvPr/>
          </p:nvSpPr>
          <p:spPr bwMode="auto">
            <a:xfrm flipH="1">
              <a:off x="3200400" y="4038600"/>
              <a:ext cx="1066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 name="Line 64"/>
            <p:cNvSpPr>
              <a:spLocks noChangeShapeType="1"/>
            </p:cNvSpPr>
            <p:nvPr/>
          </p:nvSpPr>
          <p:spPr bwMode="auto">
            <a:xfrm flipH="1">
              <a:off x="3505200" y="4038600"/>
              <a:ext cx="7620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5" name="Line 65"/>
            <p:cNvSpPr>
              <a:spLocks noChangeShapeType="1"/>
            </p:cNvSpPr>
            <p:nvPr/>
          </p:nvSpPr>
          <p:spPr bwMode="auto">
            <a:xfrm flipH="1">
              <a:off x="3657600" y="4038600"/>
              <a:ext cx="6096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 name="Text Box 66"/>
            <p:cNvSpPr txBox="1">
              <a:spLocks noChangeArrowheads="1"/>
            </p:cNvSpPr>
            <p:nvPr/>
          </p:nvSpPr>
          <p:spPr bwMode="auto">
            <a:xfrm>
              <a:off x="4191001" y="4724400"/>
              <a:ext cx="10626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1600" b="1" dirty="0">
                  <a:cs typeface="Times New Roman (Hebrew)" pitchFamily="26" charset="-79"/>
                </a:rPr>
                <a:t>2D </a:t>
              </a:r>
              <a:r>
                <a:rPr lang="en-US" altLang="en-US" sz="1600" b="1" dirty="0" smtClean="0">
                  <a:cs typeface="Times New Roman (Hebrew)" pitchFamily="26" charset="-79"/>
                </a:rPr>
                <a:t>phased array</a:t>
              </a:r>
              <a:endParaRPr lang="en-US" altLang="en-US" sz="1600" b="1" dirty="0">
                <a:cs typeface="Times New Roman (Hebrew)" pitchFamily="26" charset="-79"/>
              </a:endParaRPr>
            </a:p>
          </p:txBody>
        </p:sp>
      </p:grpSp>
      <p:sp>
        <p:nvSpPr>
          <p:cNvPr id="77" name="Rechthoek 76"/>
          <p:cNvSpPr/>
          <p:nvPr/>
        </p:nvSpPr>
        <p:spPr>
          <a:xfrm>
            <a:off x="274787" y="1572113"/>
            <a:ext cx="942053" cy="400110"/>
          </a:xfrm>
          <a:prstGeom prst="rect">
            <a:avLst/>
          </a:prstGeom>
        </p:spPr>
        <p:txBody>
          <a:bodyPr wrap="none">
            <a:spAutoFit/>
          </a:bodyPr>
          <a:lstStyle/>
          <a:p>
            <a:pPr algn="ctr" eaLnBrk="0" hangingPunct="0"/>
            <a:r>
              <a:rPr lang="en-US" altLang="en-US" sz="2000" b="1" i="1" dirty="0" smtClean="0">
                <a:latin typeface="+mj-lt"/>
              </a:rPr>
              <a:t>crystals</a:t>
            </a:r>
            <a:endParaRPr lang="en-US" altLang="en-US" sz="2000" b="1" i="1" dirty="0">
              <a:latin typeface="+mj-lt"/>
            </a:endParaRPr>
          </a:p>
        </p:txBody>
      </p:sp>
      <p:sp>
        <p:nvSpPr>
          <p:cNvPr id="4" name="Tekstvak 3"/>
          <p:cNvSpPr txBox="1"/>
          <p:nvPr/>
        </p:nvSpPr>
        <p:spPr>
          <a:xfrm>
            <a:off x="467704" y="4094579"/>
            <a:ext cx="7056219" cy="2015936"/>
          </a:xfrm>
          <a:prstGeom prst="rect">
            <a:avLst/>
          </a:prstGeom>
          <a:noFill/>
        </p:spPr>
        <p:txBody>
          <a:bodyPr wrap="square" rtlCol="0">
            <a:spAutoFit/>
          </a:bodyPr>
          <a:lstStyle/>
          <a:p>
            <a:pPr>
              <a:spcAft>
                <a:spcPts val="600"/>
              </a:spcAft>
            </a:pPr>
            <a:r>
              <a:rPr lang="en-GB" sz="2000" dirty="0" smtClean="0">
                <a:latin typeface="+mj-lt"/>
              </a:rPr>
              <a:t>The transducer is an important part of an ultrasound system. Many </a:t>
            </a:r>
            <a:r>
              <a:rPr lang="en-GB" sz="2000" dirty="0">
                <a:latin typeface="+mj-lt"/>
              </a:rPr>
              <a:t>variations </a:t>
            </a:r>
            <a:r>
              <a:rPr lang="en-GB" sz="2000" dirty="0" smtClean="0">
                <a:latin typeface="+mj-lt"/>
              </a:rPr>
              <a:t>of (piezo-electric) crystal </a:t>
            </a:r>
            <a:r>
              <a:rPr lang="en-GB" sz="2000" dirty="0">
                <a:latin typeface="+mj-lt"/>
              </a:rPr>
              <a:t>configurations (‘</a:t>
            </a:r>
            <a:r>
              <a:rPr lang="en-GB" sz="2000" b="1" dirty="0">
                <a:solidFill>
                  <a:srgbClr val="7030A0"/>
                </a:solidFill>
                <a:latin typeface="+mj-lt"/>
              </a:rPr>
              <a:t>arrays</a:t>
            </a:r>
            <a:r>
              <a:rPr lang="en-GB" sz="2000" dirty="0">
                <a:latin typeface="+mj-lt"/>
              </a:rPr>
              <a:t>’) </a:t>
            </a:r>
            <a:r>
              <a:rPr lang="en-GB" sz="2000" dirty="0" smtClean="0">
                <a:latin typeface="+mj-lt"/>
              </a:rPr>
              <a:t>have been developed over time, all with specific (dis-)advantages.  </a:t>
            </a:r>
            <a:endParaRPr lang="en-GB" sz="2000" dirty="0">
              <a:latin typeface="+mj-lt"/>
            </a:endParaRPr>
          </a:p>
          <a:p>
            <a:pPr>
              <a:spcAft>
                <a:spcPts val="600"/>
              </a:spcAft>
            </a:pPr>
            <a:r>
              <a:rPr lang="en-GB" sz="2000" dirty="0" smtClean="0">
                <a:latin typeface="+mj-lt"/>
              </a:rPr>
              <a:t>Also the number of crystals (elements) in a transducer has increased enormously. Modern arrays can have </a:t>
            </a:r>
            <a:r>
              <a:rPr lang="en-GB" sz="2000" b="1" dirty="0" smtClean="0">
                <a:solidFill>
                  <a:srgbClr val="7030A0"/>
                </a:solidFill>
                <a:latin typeface="+mj-lt"/>
              </a:rPr>
              <a:t>many hundreds of elements </a:t>
            </a:r>
            <a:r>
              <a:rPr lang="en-GB" sz="2000" dirty="0" smtClean="0">
                <a:latin typeface="+mj-lt"/>
              </a:rPr>
              <a:t>(see microscopic picture). </a:t>
            </a:r>
            <a:endParaRPr lang="en-GB" sz="2000" dirty="0">
              <a:latin typeface="+mj-lt"/>
            </a:endParaRPr>
          </a:p>
        </p:txBody>
      </p:sp>
      <p:sp>
        <p:nvSpPr>
          <p:cNvPr id="78" name="Text Box 66"/>
          <p:cNvSpPr txBox="1">
            <a:spLocks noChangeArrowheads="1"/>
          </p:cNvSpPr>
          <p:nvPr/>
        </p:nvSpPr>
        <p:spPr bwMode="auto">
          <a:xfrm>
            <a:off x="10524520" y="1515238"/>
            <a:ext cx="106264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1600" b="1" dirty="0" smtClean="0">
                <a:cs typeface="Times New Roman (Hebrew)" pitchFamily="26" charset="-79"/>
              </a:rPr>
              <a:t>Curved array</a:t>
            </a:r>
            <a:endParaRPr lang="en-US" altLang="en-US" sz="1600" b="1" dirty="0">
              <a:cs typeface="Times New Roman (Hebrew)" pitchFamily="26" charset="-79"/>
            </a:endParaRPr>
          </a:p>
        </p:txBody>
      </p:sp>
      <p:pic>
        <p:nvPicPr>
          <p:cNvPr id="7" name="Afbeelding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81727" y="4180045"/>
            <a:ext cx="3435950" cy="2024502"/>
          </a:xfrm>
          <a:prstGeom prst="rect">
            <a:avLst/>
          </a:prstGeom>
        </p:spPr>
      </p:pic>
      <p:cxnSp>
        <p:nvCxnSpPr>
          <p:cNvPr id="12" name="Rechte verbindingslijn met pijl 11"/>
          <p:cNvCxnSpPr/>
          <p:nvPr/>
        </p:nvCxnSpPr>
        <p:spPr>
          <a:xfrm>
            <a:off x="4392856" y="5968636"/>
            <a:ext cx="3312338" cy="60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591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Color-flow Doppler Ultrasound</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Principles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52914" y="1393888"/>
            <a:ext cx="7677295" cy="1631216"/>
          </a:xfrm>
          <a:prstGeom prst="rect">
            <a:avLst/>
          </a:prstGeom>
        </p:spPr>
        <p:txBody>
          <a:bodyPr wrap="square">
            <a:spAutoFit/>
          </a:bodyPr>
          <a:lstStyle/>
          <a:p>
            <a:pPr lvl="0"/>
            <a:r>
              <a:rPr lang="en-GB" sz="2000" dirty="0" smtClean="0">
                <a:solidFill>
                  <a:srgbClr val="000000"/>
                </a:solidFill>
                <a:latin typeface="Calibri Light" panose="020F0302020204030204"/>
              </a:rPr>
              <a:t>Ultrasound can be used to measure blood flow </a:t>
            </a:r>
            <a:r>
              <a:rPr lang="en-GB" sz="2000" dirty="0">
                <a:solidFill>
                  <a:srgbClr val="000000"/>
                </a:solidFill>
                <a:latin typeface="Calibri Light" panose="020F0302020204030204"/>
              </a:rPr>
              <a:t>in </a:t>
            </a:r>
            <a:r>
              <a:rPr lang="en-GB" sz="2000" dirty="0" smtClean="0">
                <a:solidFill>
                  <a:srgbClr val="000000"/>
                </a:solidFill>
                <a:latin typeface="Calibri Light" panose="020F0302020204030204"/>
              </a:rPr>
              <a:t>arteries to assess blood </a:t>
            </a:r>
            <a:r>
              <a:rPr lang="en-GB" sz="2000" dirty="0">
                <a:solidFill>
                  <a:srgbClr val="000000"/>
                </a:solidFill>
                <a:latin typeface="Calibri Light" panose="020F0302020204030204"/>
              </a:rPr>
              <a:t>flow </a:t>
            </a:r>
            <a:r>
              <a:rPr lang="en-GB" sz="2000" dirty="0" smtClean="0">
                <a:solidFill>
                  <a:srgbClr val="000000"/>
                </a:solidFill>
                <a:latin typeface="Calibri Light" panose="020F0302020204030204"/>
              </a:rPr>
              <a:t>abnormalities. This is accomplished by analysing the </a:t>
            </a:r>
            <a:r>
              <a:rPr lang="en-GB" sz="2000" b="1" dirty="0" smtClean="0">
                <a:solidFill>
                  <a:srgbClr val="7030A0"/>
                </a:solidFill>
                <a:latin typeface="Calibri Light" panose="020F0302020204030204"/>
              </a:rPr>
              <a:t>frequency shift </a:t>
            </a:r>
            <a:r>
              <a:rPr lang="en-GB" sz="2000" dirty="0" smtClean="0">
                <a:solidFill>
                  <a:srgbClr val="000000"/>
                </a:solidFill>
                <a:latin typeface="Calibri Light" panose="020F0302020204030204"/>
              </a:rPr>
              <a:t>in the ultrasound echoes. The change in frequency (compared to the transmitted pulse) is an indication for the speed of movement of the reflecting tissue</a:t>
            </a:r>
            <a:r>
              <a:rPr lang="en-GB" sz="2000" smtClean="0">
                <a:solidFill>
                  <a:srgbClr val="000000"/>
                </a:solidFill>
                <a:latin typeface="Calibri Light" panose="020F0302020204030204"/>
              </a:rPr>
              <a:t>: e.g. flowing </a:t>
            </a:r>
            <a:r>
              <a:rPr lang="en-GB" sz="2000" dirty="0" smtClean="0">
                <a:solidFill>
                  <a:srgbClr val="000000"/>
                </a:solidFill>
                <a:latin typeface="Calibri Light" panose="020F0302020204030204"/>
              </a:rPr>
              <a:t>blood. This speed is displayed as a colour. </a:t>
            </a:r>
            <a:endParaRPr lang="en-GB" sz="2000" dirty="0">
              <a:solidFill>
                <a:srgbClr val="000000"/>
              </a:solidFill>
              <a:latin typeface="Calibri Light" panose="020F0302020204030204"/>
            </a:endParaRPr>
          </a:p>
        </p:txBody>
      </p:sp>
      <p:grpSp>
        <p:nvGrpSpPr>
          <p:cNvPr id="66" name="Group 3"/>
          <p:cNvGrpSpPr>
            <a:grpSpLocks/>
          </p:cNvGrpSpPr>
          <p:nvPr/>
        </p:nvGrpSpPr>
        <p:grpSpPr bwMode="auto">
          <a:xfrm>
            <a:off x="858148" y="3090041"/>
            <a:ext cx="5374486" cy="3244347"/>
            <a:chOff x="1296" y="2304"/>
            <a:chExt cx="8928" cy="5184"/>
          </a:xfrm>
        </p:grpSpPr>
        <p:grpSp>
          <p:nvGrpSpPr>
            <p:cNvPr id="67" name="Group 4"/>
            <p:cNvGrpSpPr>
              <a:grpSpLocks/>
            </p:cNvGrpSpPr>
            <p:nvPr/>
          </p:nvGrpSpPr>
          <p:grpSpPr bwMode="auto">
            <a:xfrm>
              <a:off x="2304" y="2736"/>
              <a:ext cx="7200" cy="4320"/>
              <a:chOff x="960" y="883"/>
              <a:chExt cx="3888" cy="2141"/>
            </a:xfrm>
          </p:grpSpPr>
          <p:sp>
            <p:nvSpPr>
              <p:cNvPr id="85" name="Line 5"/>
              <p:cNvSpPr>
                <a:spLocks noChangeShapeType="1"/>
              </p:cNvSpPr>
              <p:nvPr/>
            </p:nvSpPr>
            <p:spPr bwMode="auto">
              <a:xfrm flipH="1">
                <a:off x="1008" y="1632"/>
                <a:ext cx="38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6" name="AutoShape 6"/>
              <p:cNvSpPr>
                <a:spLocks noChangeArrowheads="1"/>
              </p:cNvSpPr>
              <p:nvPr/>
            </p:nvSpPr>
            <p:spPr bwMode="auto">
              <a:xfrm rot="14899929">
                <a:off x="1968" y="1920"/>
                <a:ext cx="432" cy="1248"/>
              </a:xfrm>
              <a:prstGeom prst="can">
                <a:avLst>
                  <a:gd name="adj" fmla="val 72222"/>
                </a:avLst>
              </a:prstGeom>
              <a:noFill/>
              <a:ln w="9525">
                <a:solidFill>
                  <a:srgbClr val="000000"/>
                </a:solidFill>
                <a:round/>
                <a:headEnd/>
                <a:tailEnd/>
              </a:ln>
              <a:extLst>
                <a:ext uri="{909E8E84-426E-40DD-AFC4-6F175D3DCCD1}">
                  <a14:hiddenFill xmlns:a14="http://schemas.microsoft.com/office/drawing/2010/main">
                    <a:solidFill>
                      <a:srgbClr val="00CC99"/>
                    </a:solidFill>
                  </a14:hiddenFill>
                </a:ext>
              </a:extLst>
            </p:spPr>
            <p:txBody>
              <a:bodyPr wrap="none" anchor="ctr"/>
              <a:lstStyle/>
              <a:p>
                <a:endParaRPr lang="en-GB"/>
              </a:p>
            </p:txBody>
          </p:sp>
          <p:sp>
            <p:nvSpPr>
              <p:cNvPr id="87" name="Line 7"/>
              <p:cNvSpPr>
                <a:spLocks noChangeShapeType="1"/>
              </p:cNvSpPr>
              <p:nvPr/>
            </p:nvSpPr>
            <p:spPr bwMode="auto">
              <a:xfrm flipH="1">
                <a:off x="960" y="2736"/>
                <a:ext cx="768"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8" name="Oval 8"/>
              <p:cNvSpPr>
                <a:spLocks noChangeArrowheads="1"/>
              </p:cNvSpPr>
              <p:nvPr/>
            </p:nvSpPr>
            <p:spPr bwMode="auto">
              <a:xfrm>
                <a:off x="1248" y="1968"/>
                <a:ext cx="480" cy="192"/>
              </a:xfrm>
              <a:prstGeom prst="ellipse">
                <a:avLst/>
              </a:prstGeom>
              <a:solidFill>
                <a:srgbClr val="00CC99"/>
              </a:solidFill>
              <a:ln w="9525">
                <a:solidFill>
                  <a:srgbClr val="000000"/>
                </a:solidFill>
                <a:round/>
                <a:headEnd/>
                <a:tailEnd/>
              </a:ln>
            </p:spPr>
            <p:txBody>
              <a:bodyPr wrap="none" anchor="ctr"/>
              <a:lstStyle/>
              <a:p>
                <a:endParaRPr lang="en-GB"/>
              </a:p>
            </p:txBody>
          </p:sp>
          <p:sp>
            <p:nvSpPr>
              <p:cNvPr id="89" name="Oval 9"/>
              <p:cNvSpPr>
                <a:spLocks noChangeArrowheads="1"/>
              </p:cNvSpPr>
              <p:nvPr/>
            </p:nvSpPr>
            <p:spPr bwMode="auto">
              <a:xfrm>
                <a:off x="3264" y="2016"/>
                <a:ext cx="480" cy="192"/>
              </a:xfrm>
              <a:prstGeom prst="ellipse">
                <a:avLst/>
              </a:prstGeom>
              <a:solidFill>
                <a:srgbClr val="00CC99"/>
              </a:solidFill>
              <a:ln w="9525">
                <a:solidFill>
                  <a:srgbClr val="000000"/>
                </a:solidFill>
                <a:round/>
                <a:headEnd/>
                <a:tailEnd/>
              </a:ln>
            </p:spPr>
            <p:txBody>
              <a:bodyPr wrap="none" anchor="ctr"/>
              <a:lstStyle/>
              <a:p>
                <a:endParaRPr lang="en-GB"/>
              </a:p>
            </p:txBody>
          </p:sp>
          <p:sp>
            <p:nvSpPr>
              <p:cNvPr id="90" name="Freeform 10"/>
              <p:cNvSpPr>
                <a:spLocks/>
              </p:cNvSpPr>
              <p:nvPr/>
            </p:nvSpPr>
            <p:spPr bwMode="auto">
              <a:xfrm>
                <a:off x="1020" y="1879"/>
                <a:ext cx="3660" cy="278"/>
              </a:xfrm>
              <a:custGeom>
                <a:avLst/>
                <a:gdLst>
                  <a:gd name="T0" fmla="*/ 0 w 3660"/>
                  <a:gd name="T1" fmla="*/ 32 h 278"/>
                  <a:gd name="T2" fmla="*/ 703 w 3660"/>
                  <a:gd name="T3" fmla="*/ 7 h 278"/>
                  <a:gd name="T4" fmla="*/ 926 w 3660"/>
                  <a:gd name="T5" fmla="*/ 41 h 278"/>
                  <a:gd name="T6" fmla="*/ 1243 w 3660"/>
                  <a:gd name="T7" fmla="*/ 7 h 278"/>
                  <a:gd name="T8" fmla="*/ 1637 w 3660"/>
                  <a:gd name="T9" fmla="*/ 58 h 278"/>
                  <a:gd name="T10" fmla="*/ 1903 w 3660"/>
                  <a:gd name="T11" fmla="*/ 24 h 278"/>
                  <a:gd name="T12" fmla="*/ 2160 w 3660"/>
                  <a:gd name="T13" fmla="*/ 67 h 278"/>
                  <a:gd name="T14" fmla="*/ 2229 w 3660"/>
                  <a:gd name="T15" fmla="*/ 58 h 278"/>
                  <a:gd name="T16" fmla="*/ 2289 w 3660"/>
                  <a:gd name="T17" fmla="*/ 32 h 278"/>
                  <a:gd name="T18" fmla="*/ 2589 w 3660"/>
                  <a:gd name="T19" fmla="*/ 41 h 278"/>
                  <a:gd name="T20" fmla="*/ 2751 w 3660"/>
                  <a:gd name="T21" fmla="*/ 101 h 278"/>
                  <a:gd name="T22" fmla="*/ 2820 w 3660"/>
                  <a:gd name="T23" fmla="*/ 195 h 278"/>
                  <a:gd name="T24" fmla="*/ 3257 w 3660"/>
                  <a:gd name="T25" fmla="*/ 204 h 278"/>
                  <a:gd name="T26" fmla="*/ 3463 w 3660"/>
                  <a:gd name="T27" fmla="*/ 230 h 278"/>
                  <a:gd name="T28" fmla="*/ 3514 w 3660"/>
                  <a:gd name="T29" fmla="*/ 264 h 278"/>
                  <a:gd name="T30" fmla="*/ 3660 w 3660"/>
                  <a:gd name="T31" fmla="*/ 27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0" h="278">
                    <a:moveTo>
                      <a:pt x="0" y="32"/>
                    </a:moveTo>
                    <a:cubicBezTo>
                      <a:pt x="240" y="3"/>
                      <a:pt x="461" y="0"/>
                      <a:pt x="703" y="7"/>
                    </a:cubicBezTo>
                    <a:cubicBezTo>
                      <a:pt x="833" y="45"/>
                      <a:pt x="759" y="30"/>
                      <a:pt x="926" y="41"/>
                    </a:cubicBezTo>
                    <a:cubicBezTo>
                      <a:pt x="1085" y="34"/>
                      <a:pt x="1118" y="26"/>
                      <a:pt x="1243" y="7"/>
                    </a:cubicBezTo>
                    <a:cubicBezTo>
                      <a:pt x="1380" y="14"/>
                      <a:pt x="1502" y="44"/>
                      <a:pt x="1637" y="58"/>
                    </a:cubicBezTo>
                    <a:cubicBezTo>
                      <a:pt x="1725" y="76"/>
                      <a:pt x="1817" y="45"/>
                      <a:pt x="1903" y="24"/>
                    </a:cubicBezTo>
                    <a:cubicBezTo>
                      <a:pt x="2049" y="31"/>
                      <a:pt x="2052" y="30"/>
                      <a:pt x="2160" y="67"/>
                    </a:cubicBezTo>
                    <a:cubicBezTo>
                      <a:pt x="2183" y="64"/>
                      <a:pt x="2207" y="64"/>
                      <a:pt x="2229" y="58"/>
                    </a:cubicBezTo>
                    <a:cubicBezTo>
                      <a:pt x="2250" y="52"/>
                      <a:pt x="2267" y="33"/>
                      <a:pt x="2289" y="32"/>
                    </a:cubicBezTo>
                    <a:cubicBezTo>
                      <a:pt x="2389" y="27"/>
                      <a:pt x="2489" y="38"/>
                      <a:pt x="2589" y="41"/>
                    </a:cubicBezTo>
                    <a:cubicBezTo>
                      <a:pt x="2665" y="50"/>
                      <a:pt x="2687" y="42"/>
                      <a:pt x="2751" y="101"/>
                    </a:cubicBezTo>
                    <a:cubicBezTo>
                      <a:pt x="2756" y="105"/>
                      <a:pt x="2796" y="193"/>
                      <a:pt x="2820" y="195"/>
                    </a:cubicBezTo>
                    <a:cubicBezTo>
                      <a:pt x="2965" y="208"/>
                      <a:pt x="3111" y="201"/>
                      <a:pt x="3257" y="204"/>
                    </a:cubicBezTo>
                    <a:cubicBezTo>
                      <a:pt x="3306" y="209"/>
                      <a:pt x="3423" y="218"/>
                      <a:pt x="3463" y="230"/>
                    </a:cubicBezTo>
                    <a:cubicBezTo>
                      <a:pt x="3483" y="236"/>
                      <a:pt x="3495" y="256"/>
                      <a:pt x="3514" y="264"/>
                    </a:cubicBezTo>
                    <a:cubicBezTo>
                      <a:pt x="3546" y="278"/>
                      <a:pt x="3648" y="272"/>
                      <a:pt x="3660" y="272"/>
                    </a:cubicBezTo>
                  </a:path>
                </a:pathLst>
              </a:custGeom>
              <a:noFill/>
              <a:ln w="9525">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1" name="Rectangle 11"/>
              <p:cNvSpPr>
                <a:spLocks noChangeArrowheads="1"/>
              </p:cNvSpPr>
              <p:nvPr/>
            </p:nvSpPr>
            <p:spPr bwMode="auto">
              <a:xfrm rot="1384394">
                <a:off x="2352" y="1248"/>
                <a:ext cx="96" cy="16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2" name="Rectangle 12"/>
              <p:cNvSpPr>
                <a:spLocks noChangeArrowheads="1"/>
              </p:cNvSpPr>
              <p:nvPr/>
            </p:nvSpPr>
            <p:spPr bwMode="auto">
              <a:xfrm>
                <a:off x="2544" y="1008"/>
                <a:ext cx="288" cy="336"/>
              </a:xfrm>
              <a:prstGeom prst="rect">
                <a:avLst/>
              </a:prstGeom>
              <a:solidFill>
                <a:srgbClr val="FFFFFF"/>
              </a:solidFill>
              <a:ln w="9525">
                <a:solidFill>
                  <a:srgbClr val="000000"/>
                </a:solidFill>
                <a:miter lim="800000"/>
                <a:headEnd/>
                <a:tailEnd/>
              </a:ln>
            </p:spPr>
            <p:txBody>
              <a:bodyPr wrap="none" anchor="ctr"/>
              <a:lstStyle/>
              <a:p>
                <a:endParaRPr lang="en-GB"/>
              </a:p>
            </p:txBody>
          </p:sp>
          <p:sp>
            <p:nvSpPr>
              <p:cNvPr id="93" name="Line 13"/>
              <p:cNvSpPr>
                <a:spLocks noChangeShapeType="1"/>
              </p:cNvSpPr>
              <p:nvPr/>
            </p:nvSpPr>
            <p:spPr bwMode="auto">
              <a:xfrm flipH="1">
                <a:off x="2976" y="1152"/>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4" name="Freeform 14"/>
              <p:cNvSpPr>
                <a:spLocks/>
              </p:cNvSpPr>
              <p:nvPr/>
            </p:nvSpPr>
            <p:spPr bwMode="auto">
              <a:xfrm>
                <a:off x="3152" y="883"/>
                <a:ext cx="1159" cy="459"/>
              </a:xfrm>
              <a:custGeom>
                <a:avLst/>
                <a:gdLst>
                  <a:gd name="T0" fmla="*/ 2 w 1159"/>
                  <a:gd name="T1" fmla="*/ 274 h 459"/>
                  <a:gd name="T2" fmla="*/ 11 w 1159"/>
                  <a:gd name="T3" fmla="*/ 326 h 459"/>
                  <a:gd name="T4" fmla="*/ 37 w 1159"/>
                  <a:gd name="T5" fmla="*/ 317 h 459"/>
                  <a:gd name="T6" fmla="*/ 45 w 1159"/>
                  <a:gd name="T7" fmla="*/ 283 h 459"/>
                  <a:gd name="T8" fmla="*/ 62 w 1159"/>
                  <a:gd name="T9" fmla="*/ 257 h 459"/>
                  <a:gd name="T10" fmla="*/ 71 w 1159"/>
                  <a:gd name="T11" fmla="*/ 231 h 459"/>
                  <a:gd name="T12" fmla="*/ 122 w 1159"/>
                  <a:gd name="T13" fmla="*/ 257 h 459"/>
                  <a:gd name="T14" fmla="*/ 131 w 1159"/>
                  <a:gd name="T15" fmla="*/ 343 h 459"/>
                  <a:gd name="T16" fmla="*/ 139 w 1159"/>
                  <a:gd name="T17" fmla="*/ 60 h 459"/>
                  <a:gd name="T18" fmla="*/ 157 w 1159"/>
                  <a:gd name="T19" fmla="*/ 43 h 459"/>
                  <a:gd name="T20" fmla="*/ 242 w 1159"/>
                  <a:gd name="T21" fmla="*/ 51 h 459"/>
                  <a:gd name="T22" fmla="*/ 268 w 1159"/>
                  <a:gd name="T23" fmla="*/ 180 h 459"/>
                  <a:gd name="T24" fmla="*/ 277 w 1159"/>
                  <a:gd name="T25" fmla="*/ 386 h 459"/>
                  <a:gd name="T26" fmla="*/ 302 w 1159"/>
                  <a:gd name="T27" fmla="*/ 428 h 459"/>
                  <a:gd name="T28" fmla="*/ 345 w 1159"/>
                  <a:gd name="T29" fmla="*/ 223 h 459"/>
                  <a:gd name="T30" fmla="*/ 439 w 1159"/>
                  <a:gd name="T31" fmla="*/ 360 h 459"/>
                  <a:gd name="T32" fmla="*/ 465 w 1159"/>
                  <a:gd name="T33" fmla="*/ 326 h 459"/>
                  <a:gd name="T34" fmla="*/ 499 w 1159"/>
                  <a:gd name="T35" fmla="*/ 248 h 459"/>
                  <a:gd name="T36" fmla="*/ 559 w 1159"/>
                  <a:gd name="T37" fmla="*/ 291 h 459"/>
                  <a:gd name="T38" fmla="*/ 637 w 1159"/>
                  <a:gd name="T39" fmla="*/ 300 h 459"/>
                  <a:gd name="T40" fmla="*/ 697 w 1159"/>
                  <a:gd name="T41" fmla="*/ 240 h 459"/>
                  <a:gd name="T42" fmla="*/ 808 w 1159"/>
                  <a:gd name="T43" fmla="*/ 334 h 459"/>
                  <a:gd name="T44" fmla="*/ 851 w 1159"/>
                  <a:gd name="T45" fmla="*/ 94 h 459"/>
                  <a:gd name="T46" fmla="*/ 894 w 1159"/>
                  <a:gd name="T47" fmla="*/ 0 h 459"/>
                  <a:gd name="T48" fmla="*/ 945 w 1159"/>
                  <a:gd name="T49" fmla="*/ 437 h 459"/>
                  <a:gd name="T50" fmla="*/ 979 w 1159"/>
                  <a:gd name="T51" fmla="*/ 394 h 459"/>
                  <a:gd name="T52" fmla="*/ 1022 w 1159"/>
                  <a:gd name="T53" fmla="*/ 206 h 459"/>
                  <a:gd name="T54" fmla="*/ 1057 w 1159"/>
                  <a:gd name="T55" fmla="*/ 257 h 459"/>
                  <a:gd name="T56" fmla="*/ 1099 w 1159"/>
                  <a:gd name="T57" fmla="*/ 334 h 459"/>
                  <a:gd name="T58" fmla="*/ 1142 w 1159"/>
                  <a:gd name="T59" fmla="*/ 300 h 459"/>
                  <a:gd name="T60" fmla="*/ 1159 w 1159"/>
                  <a:gd name="T61" fmla="*/ 266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59" h="459">
                    <a:moveTo>
                      <a:pt x="2" y="274"/>
                    </a:moveTo>
                    <a:cubicBezTo>
                      <a:pt x="5" y="291"/>
                      <a:pt x="0" y="312"/>
                      <a:pt x="11" y="326"/>
                    </a:cubicBezTo>
                    <a:cubicBezTo>
                      <a:pt x="17" y="333"/>
                      <a:pt x="31" y="324"/>
                      <a:pt x="37" y="317"/>
                    </a:cubicBezTo>
                    <a:cubicBezTo>
                      <a:pt x="44" y="308"/>
                      <a:pt x="41" y="294"/>
                      <a:pt x="45" y="283"/>
                    </a:cubicBezTo>
                    <a:cubicBezTo>
                      <a:pt x="49" y="273"/>
                      <a:pt x="57" y="266"/>
                      <a:pt x="62" y="257"/>
                    </a:cubicBezTo>
                    <a:cubicBezTo>
                      <a:pt x="66" y="249"/>
                      <a:pt x="68" y="240"/>
                      <a:pt x="71" y="231"/>
                    </a:cubicBezTo>
                    <a:cubicBezTo>
                      <a:pt x="88" y="240"/>
                      <a:pt x="113" y="240"/>
                      <a:pt x="122" y="257"/>
                    </a:cubicBezTo>
                    <a:cubicBezTo>
                      <a:pt x="136" y="282"/>
                      <a:pt x="129" y="372"/>
                      <a:pt x="131" y="343"/>
                    </a:cubicBezTo>
                    <a:cubicBezTo>
                      <a:pt x="139" y="249"/>
                      <a:pt x="131" y="154"/>
                      <a:pt x="139" y="60"/>
                    </a:cubicBezTo>
                    <a:cubicBezTo>
                      <a:pt x="140" y="52"/>
                      <a:pt x="151" y="49"/>
                      <a:pt x="157" y="43"/>
                    </a:cubicBezTo>
                    <a:cubicBezTo>
                      <a:pt x="185" y="46"/>
                      <a:pt x="218" y="35"/>
                      <a:pt x="242" y="51"/>
                    </a:cubicBezTo>
                    <a:cubicBezTo>
                      <a:pt x="256" y="60"/>
                      <a:pt x="267" y="172"/>
                      <a:pt x="268" y="180"/>
                    </a:cubicBezTo>
                    <a:cubicBezTo>
                      <a:pt x="271" y="249"/>
                      <a:pt x="273" y="317"/>
                      <a:pt x="277" y="386"/>
                    </a:cubicBezTo>
                    <a:cubicBezTo>
                      <a:pt x="282" y="459"/>
                      <a:pt x="273" y="459"/>
                      <a:pt x="302" y="428"/>
                    </a:cubicBezTo>
                    <a:cubicBezTo>
                      <a:pt x="328" y="356"/>
                      <a:pt x="261" y="249"/>
                      <a:pt x="345" y="223"/>
                    </a:cubicBezTo>
                    <a:cubicBezTo>
                      <a:pt x="362" y="361"/>
                      <a:pt x="330" y="377"/>
                      <a:pt x="439" y="360"/>
                    </a:cubicBezTo>
                    <a:cubicBezTo>
                      <a:pt x="448" y="349"/>
                      <a:pt x="459" y="339"/>
                      <a:pt x="465" y="326"/>
                    </a:cubicBezTo>
                    <a:cubicBezTo>
                      <a:pt x="481" y="294"/>
                      <a:pt x="474" y="275"/>
                      <a:pt x="499" y="248"/>
                    </a:cubicBezTo>
                    <a:cubicBezTo>
                      <a:pt x="551" y="266"/>
                      <a:pt x="508" y="275"/>
                      <a:pt x="559" y="291"/>
                    </a:cubicBezTo>
                    <a:cubicBezTo>
                      <a:pt x="593" y="336"/>
                      <a:pt x="594" y="341"/>
                      <a:pt x="637" y="300"/>
                    </a:cubicBezTo>
                    <a:cubicBezTo>
                      <a:pt x="648" y="265"/>
                      <a:pt x="662" y="251"/>
                      <a:pt x="697" y="240"/>
                    </a:cubicBezTo>
                    <a:cubicBezTo>
                      <a:pt x="767" y="253"/>
                      <a:pt x="778" y="274"/>
                      <a:pt x="808" y="334"/>
                    </a:cubicBezTo>
                    <a:cubicBezTo>
                      <a:pt x="864" y="278"/>
                      <a:pt x="845" y="163"/>
                      <a:pt x="851" y="94"/>
                    </a:cubicBezTo>
                    <a:cubicBezTo>
                      <a:pt x="855" y="47"/>
                      <a:pt x="849" y="14"/>
                      <a:pt x="894" y="0"/>
                    </a:cubicBezTo>
                    <a:cubicBezTo>
                      <a:pt x="970" y="103"/>
                      <a:pt x="939" y="306"/>
                      <a:pt x="945" y="437"/>
                    </a:cubicBezTo>
                    <a:cubicBezTo>
                      <a:pt x="956" y="423"/>
                      <a:pt x="970" y="410"/>
                      <a:pt x="979" y="394"/>
                    </a:cubicBezTo>
                    <a:cubicBezTo>
                      <a:pt x="1012" y="335"/>
                      <a:pt x="975" y="270"/>
                      <a:pt x="1022" y="206"/>
                    </a:cubicBezTo>
                    <a:cubicBezTo>
                      <a:pt x="1034" y="223"/>
                      <a:pt x="1047" y="239"/>
                      <a:pt x="1057" y="257"/>
                    </a:cubicBezTo>
                    <a:cubicBezTo>
                      <a:pt x="1078" y="295"/>
                      <a:pt x="1057" y="305"/>
                      <a:pt x="1099" y="334"/>
                    </a:cubicBezTo>
                    <a:cubicBezTo>
                      <a:pt x="1132" y="324"/>
                      <a:pt x="1124" y="332"/>
                      <a:pt x="1142" y="300"/>
                    </a:cubicBezTo>
                    <a:cubicBezTo>
                      <a:pt x="1148" y="289"/>
                      <a:pt x="1159" y="266"/>
                      <a:pt x="1159" y="266"/>
                    </a:cubicBezTo>
                  </a:path>
                </a:pathLst>
              </a:custGeom>
              <a:noFill/>
              <a:ln w="9525">
                <a:solidFill>
                  <a:srgbClr val="00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68" name="Text Box 15"/>
            <p:cNvSpPr txBox="1">
              <a:spLocks noChangeArrowheads="1"/>
            </p:cNvSpPr>
            <p:nvPr/>
          </p:nvSpPr>
          <p:spPr bwMode="auto">
            <a:xfrm>
              <a:off x="3024" y="3024"/>
              <a:ext cx="187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1400" b="1"/>
                <a:t>Transducer</a:t>
              </a:r>
              <a:endParaRPr lang="en-US" altLang="en-US" sz="1200" b="1"/>
            </a:p>
          </p:txBody>
        </p:sp>
        <p:sp>
          <p:nvSpPr>
            <p:cNvPr id="78" name="Text Box 16"/>
            <p:cNvSpPr txBox="1">
              <a:spLocks noChangeArrowheads="1"/>
            </p:cNvSpPr>
            <p:nvPr/>
          </p:nvSpPr>
          <p:spPr bwMode="auto">
            <a:xfrm>
              <a:off x="5616" y="6192"/>
              <a:ext cx="144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1400" b="1"/>
                <a:t>Vessel</a:t>
              </a:r>
              <a:endParaRPr lang="en-US" altLang="en-US" sz="1200" b="1"/>
            </a:p>
          </p:txBody>
        </p:sp>
        <p:sp>
          <p:nvSpPr>
            <p:cNvPr id="79" name="Text Box 17"/>
            <p:cNvSpPr txBox="1">
              <a:spLocks noChangeArrowheads="1"/>
            </p:cNvSpPr>
            <p:nvPr/>
          </p:nvSpPr>
          <p:spPr bwMode="auto">
            <a:xfrm>
              <a:off x="1440" y="5040"/>
              <a:ext cx="1152"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ltLang="en-US" sz="1200" b="1"/>
            </a:p>
          </p:txBody>
        </p:sp>
        <p:sp>
          <p:nvSpPr>
            <p:cNvPr id="80" name="Text Box 18"/>
            <p:cNvSpPr txBox="1">
              <a:spLocks noChangeArrowheads="1"/>
            </p:cNvSpPr>
            <p:nvPr/>
          </p:nvSpPr>
          <p:spPr bwMode="auto">
            <a:xfrm>
              <a:off x="7776" y="4320"/>
              <a:ext cx="2448"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1400" b="1" dirty="0"/>
                <a:t>Layers of intervening tissue</a:t>
              </a:r>
              <a:endParaRPr lang="en-US" altLang="en-US" sz="1200" b="1" dirty="0"/>
            </a:p>
          </p:txBody>
        </p:sp>
        <p:sp>
          <p:nvSpPr>
            <p:cNvPr id="81" name="Text Box 19"/>
            <p:cNvSpPr txBox="1">
              <a:spLocks noChangeArrowheads="1"/>
            </p:cNvSpPr>
            <p:nvPr/>
          </p:nvSpPr>
          <p:spPr bwMode="auto">
            <a:xfrm>
              <a:off x="4464" y="6912"/>
              <a:ext cx="144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1400" b="1"/>
                <a:t>Beam</a:t>
              </a:r>
              <a:endParaRPr lang="en-US" altLang="en-US" sz="1200" b="1"/>
            </a:p>
          </p:txBody>
        </p:sp>
        <p:sp>
          <p:nvSpPr>
            <p:cNvPr id="82" name="Text Box 20"/>
            <p:cNvSpPr txBox="1">
              <a:spLocks noChangeArrowheads="1"/>
            </p:cNvSpPr>
            <p:nvPr/>
          </p:nvSpPr>
          <p:spPr bwMode="auto">
            <a:xfrm>
              <a:off x="1296" y="6336"/>
              <a:ext cx="2160"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1400" b="1"/>
                <a:t>Blood flow</a:t>
              </a:r>
              <a:endParaRPr lang="en-US" altLang="en-US" sz="1200" b="1"/>
            </a:p>
          </p:txBody>
        </p:sp>
        <p:sp>
          <p:nvSpPr>
            <p:cNvPr id="83" name="Text Box 21"/>
            <p:cNvSpPr txBox="1">
              <a:spLocks noChangeArrowheads="1"/>
            </p:cNvSpPr>
            <p:nvPr/>
          </p:nvSpPr>
          <p:spPr bwMode="auto">
            <a:xfrm>
              <a:off x="2016" y="3888"/>
              <a:ext cx="21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1400" b="1"/>
                <a:t>Skin surface</a:t>
              </a:r>
              <a:endParaRPr lang="en-US" altLang="en-US" sz="1200" b="1"/>
            </a:p>
          </p:txBody>
        </p:sp>
        <p:sp>
          <p:nvSpPr>
            <p:cNvPr id="84" name="Text Box 22"/>
            <p:cNvSpPr txBox="1">
              <a:spLocks noChangeArrowheads="1"/>
            </p:cNvSpPr>
            <p:nvPr/>
          </p:nvSpPr>
          <p:spPr bwMode="auto">
            <a:xfrm>
              <a:off x="6480" y="2304"/>
              <a:ext cx="2448"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1400" b="1" dirty="0"/>
                <a:t>Returned signal</a:t>
              </a:r>
              <a:endParaRPr lang="en-US" altLang="en-US" sz="1200" b="1" dirty="0"/>
            </a:p>
          </p:txBody>
        </p:sp>
      </p:grpSp>
      <p:pic>
        <p:nvPicPr>
          <p:cNvPr id="95" name="Afbeelding 9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41961" y="1436256"/>
            <a:ext cx="2620549" cy="2063761"/>
          </a:xfrm>
          <a:prstGeom prst="rect">
            <a:avLst/>
          </a:prstGeom>
        </p:spPr>
      </p:pic>
      <p:pic>
        <p:nvPicPr>
          <p:cNvPr id="96" name="Afbeelding 9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1961" y="4289280"/>
            <a:ext cx="2760443" cy="1552749"/>
          </a:xfrm>
          <a:prstGeom prst="rect">
            <a:avLst/>
          </a:prstGeom>
        </p:spPr>
      </p:pic>
      <p:sp>
        <p:nvSpPr>
          <p:cNvPr id="97" name="Rechthoek 96"/>
          <p:cNvSpPr/>
          <p:nvPr/>
        </p:nvSpPr>
        <p:spPr>
          <a:xfrm>
            <a:off x="8641961" y="3493855"/>
            <a:ext cx="2620549" cy="646331"/>
          </a:xfrm>
          <a:prstGeom prst="rect">
            <a:avLst/>
          </a:prstGeom>
        </p:spPr>
        <p:txBody>
          <a:bodyPr wrap="square">
            <a:spAutoFit/>
          </a:bodyPr>
          <a:lstStyle/>
          <a:p>
            <a:pPr lvl="0" algn="ctr"/>
            <a:r>
              <a:rPr lang="en-GB" b="1" i="1" dirty="0" smtClean="0">
                <a:solidFill>
                  <a:srgbClr val="000000"/>
                </a:solidFill>
                <a:latin typeface="+mj-lt"/>
              </a:rPr>
              <a:t>artery and vein on top of each other </a:t>
            </a:r>
            <a:endParaRPr lang="en-GB" b="1" i="1" dirty="0">
              <a:solidFill>
                <a:srgbClr val="000000"/>
              </a:solidFill>
              <a:latin typeface="+mj-lt"/>
            </a:endParaRPr>
          </a:p>
        </p:txBody>
      </p:sp>
      <p:sp>
        <p:nvSpPr>
          <p:cNvPr id="98" name="Rechthoek 97"/>
          <p:cNvSpPr/>
          <p:nvPr/>
        </p:nvSpPr>
        <p:spPr>
          <a:xfrm>
            <a:off x="8641961" y="5903694"/>
            <a:ext cx="2760443" cy="369332"/>
          </a:xfrm>
          <a:prstGeom prst="rect">
            <a:avLst/>
          </a:prstGeom>
        </p:spPr>
        <p:txBody>
          <a:bodyPr wrap="square">
            <a:spAutoFit/>
          </a:bodyPr>
          <a:lstStyle/>
          <a:p>
            <a:pPr lvl="0" algn="ctr"/>
            <a:r>
              <a:rPr lang="en-GB" b="1" i="1" dirty="0" smtClean="0">
                <a:solidFill>
                  <a:srgbClr val="000000"/>
                </a:solidFill>
                <a:latin typeface="+mj-lt"/>
              </a:rPr>
              <a:t>blood vessel, turbulent flow</a:t>
            </a:r>
            <a:endParaRPr lang="en-GB" b="1" i="1" dirty="0">
              <a:solidFill>
                <a:srgbClr val="000000"/>
              </a:solidFill>
              <a:latin typeface="+mj-lt"/>
            </a:endParaRPr>
          </a:p>
        </p:txBody>
      </p:sp>
    </p:spTree>
    <p:extLst>
      <p:ext uri="{BB962C8B-B14F-4D97-AF65-F5344CB8AC3E}">
        <p14:creationId xmlns:p14="http://schemas.microsoft.com/office/powerpoint/2010/main" val="3873009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1085223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Sound &amp; ultrasound waves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Principles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47090" y="2350158"/>
            <a:ext cx="7179485" cy="1389459"/>
          </a:xfrm>
          <a:prstGeom prst="rect">
            <a:avLst/>
          </a:prstGeom>
        </p:spPr>
      </p:pic>
      <p:sp>
        <p:nvSpPr>
          <p:cNvPr id="5" name="Rechthoek 4"/>
          <p:cNvSpPr/>
          <p:nvPr/>
        </p:nvSpPr>
        <p:spPr>
          <a:xfrm>
            <a:off x="431321" y="1503931"/>
            <a:ext cx="10971083" cy="707886"/>
          </a:xfrm>
          <a:prstGeom prst="rect">
            <a:avLst/>
          </a:prstGeom>
        </p:spPr>
        <p:txBody>
          <a:bodyPr wrap="square">
            <a:spAutoFit/>
          </a:bodyPr>
          <a:lstStyle/>
          <a:p>
            <a:pPr lvl="0"/>
            <a:r>
              <a:rPr lang="en-GB" sz="2000" dirty="0" smtClean="0">
                <a:solidFill>
                  <a:srgbClr val="000000"/>
                </a:solidFill>
                <a:latin typeface="Calibri Light" panose="020F0302020204030204"/>
              </a:rPr>
              <a:t>(Ultra-)sound is a longitudinal wave in a material. The frequency of the ultrasound waves used in medical imaging is in the 2-18 MHz range, well above the highest frequencies that humans can hear (20kHz).</a:t>
            </a:r>
            <a:endParaRPr lang="en-GB" sz="2000" dirty="0">
              <a:solidFill>
                <a:srgbClr val="000000"/>
              </a:solidFill>
              <a:latin typeface="Calibri Light" panose="020F0302020204030204"/>
            </a:endParaRPr>
          </a:p>
        </p:txBody>
      </p:sp>
      <p:sp>
        <p:nvSpPr>
          <p:cNvPr id="13" name="Rechthoek 12"/>
          <p:cNvSpPr/>
          <p:nvPr/>
        </p:nvSpPr>
        <p:spPr>
          <a:xfrm>
            <a:off x="6618101" y="3585245"/>
            <a:ext cx="1391728" cy="369332"/>
          </a:xfrm>
          <a:prstGeom prst="rect">
            <a:avLst/>
          </a:prstGeom>
        </p:spPr>
        <p:txBody>
          <a:bodyPr wrap="none">
            <a:spAutoFit/>
          </a:bodyPr>
          <a:lstStyle/>
          <a:p>
            <a:r>
              <a:rPr lang="en-GB" b="1" i="1" dirty="0">
                <a:latin typeface="+mj-lt"/>
              </a:rPr>
              <a:t>wave length  </a:t>
            </a:r>
          </a:p>
        </p:txBody>
      </p:sp>
      <p:sp>
        <p:nvSpPr>
          <p:cNvPr id="17" name="Rechthoek 16"/>
          <p:cNvSpPr/>
          <p:nvPr/>
        </p:nvSpPr>
        <p:spPr>
          <a:xfrm>
            <a:off x="431321" y="2406655"/>
            <a:ext cx="3370034" cy="1015663"/>
          </a:xfrm>
          <a:prstGeom prst="rect">
            <a:avLst/>
          </a:prstGeom>
        </p:spPr>
        <p:txBody>
          <a:bodyPr wrap="square">
            <a:spAutoFit/>
          </a:bodyPr>
          <a:lstStyle/>
          <a:p>
            <a:r>
              <a:rPr lang="en-GB" sz="2000" dirty="0" smtClean="0">
                <a:latin typeface="+mj-lt"/>
              </a:rPr>
              <a:t>longitudinal wave in a spring: the frequency depends on how fast the hand is moved. </a:t>
            </a:r>
            <a:endParaRPr lang="en-GB" sz="2000" dirty="0">
              <a:latin typeface="+mj-lt"/>
            </a:endParaRPr>
          </a:p>
        </p:txBody>
      </p:sp>
      <p:grpSp>
        <p:nvGrpSpPr>
          <p:cNvPr id="7" name="Groep 6"/>
          <p:cNvGrpSpPr/>
          <p:nvPr/>
        </p:nvGrpSpPr>
        <p:grpSpPr>
          <a:xfrm>
            <a:off x="1775248" y="5321150"/>
            <a:ext cx="8629650" cy="891096"/>
            <a:chOff x="1775248" y="5321150"/>
            <a:chExt cx="8629650" cy="891096"/>
          </a:xfrm>
        </p:grpSpPr>
        <p:sp>
          <p:nvSpPr>
            <p:cNvPr id="18" name="Rechthoek 17"/>
            <p:cNvSpPr/>
            <p:nvPr/>
          </p:nvSpPr>
          <p:spPr>
            <a:xfrm>
              <a:off x="1775248" y="5812136"/>
              <a:ext cx="8629650" cy="400110"/>
            </a:xfrm>
            <a:prstGeom prst="rect">
              <a:avLst/>
            </a:prstGeom>
          </p:spPr>
          <p:txBody>
            <a:bodyPr wrap="square">
              <a:spAutoFit/>
            </a:bodyPr>
            <a:lstStyle/>
            <a:p>
              <a:r>
                <a:rPr lang="en-GB" sz="2000" dirty="0" smtClean="0">
                  <a:latin typeface="+mj-lt"/>
                </a:rPr>
                <a:t>the </a:t>
              </a:r>
              <a:r>
                <a:rPr lang="en-GB" sz="2000" dirty="0">
                  <a:latin typeface="+mj-lt"/>
                </a:rPr>
                <a:t>wavelength of a 1.5 MHz </a:t>
              </a:r>
              <a:r>
                <a:rPr lang="en-GB" sz="2000" dirty="0" smtClean="0">
                  <a:latin typeface="+mj-lt"/>
                </a:rPr>
                <a:t>ultrasound wave </a:t>
              </a:r>
              <a:r>
                <a:rPr lang="en-GB" sz="2000" dirty="0">
                  <a:latin typeface="+mj-lt"/>
                </a:rPr>
                <a:t>in </a:t>
              </a:r>
              <a:r>
                <a:rPr lang="en-GB" sz="2000" dirty="0" smtClean="0">
                  <a:latin typeface="+mj-lt"/>
                </a:rPr>
                <a:t>tissue (1500 </a:t>
              </a:r>
              <a:r>
                <a:rPr lang="en-GB" sz="2000" dirty="0">
                  <a:latin typeface="+mj-lt"/>
                </a:rPr>
                <a:t>m/s) = 1 mm.</a:t>
              </a:r>
            </a:p>
          </p:txBody>
        </p:sp>
        <p:sp>
          <p:nvSpPr>
            <p:cNvPr id="19" name="Rechthoek 18"/>
            <p:cNvSpPr/>
            <p:nvPr/>
          </p:nvSpPr>
          <p:spPr>
            <a:xfrm>
              <a:off x="2336099" y="5321150"/>
              <a:ext cx="6815840" cy="400110"/>
            </a:xfrm>
            <a:prstGeom prst="rect">
              <a:avLst/>
            </a:prstGeom>
            <a:solidFill>
              <a:schemeClr val="bg2"/>
            </a:solidFill>
            <a:ln>
              <a:solidFill>
                <a:srgbClr val="7030A0"/>
              </a:solidFill>
            </a:ln>
          </p:spPr>
          <p:txBody>
            <a:bodyPr wrap="none">
              <a:spAutoFit/>
            </a:bodyPr>
            <a:lstStyle/>
            <a:p>
              <a:r>
                <a:rPr lang="en-GB" sz="2000" b="1" dirty="0">
                  <a:latin typeface="+mj-lt"/>
                </a:rPr>
                <a:t>wave length =  sound velocity </a:t>
              </a:r>
              <a:r>
                <a:rPr lang="en-GB" sz="2000" b="1" dirty="0" smtClean="0">
                  <a:latin typeface="+mj-lt"/>
                </a:rPr>
                <a:t>in the medium / sound frequency</a:t>
              </a:r>
              <a:r>
                <a:rPr lang="en-GB" sz="2000" b="1" dirty="0">
                  <a:solidFill>
                    <a:srgbClr val="7030A0"/>
                  </a:solidFill>
                  <a:latin typeface="+mj-lt"/>
                </a:rPr>
                <a:t>. </a:t>
              </a:r>
              <a:endParaRPr lang="en-GB" sz="2000" b="1" dirty="0">
                <a:latin typeface="+mj-lt"/>
              </a:endParaRPr>
            </a:p>
          </p:txBody>
        </p:sp>
      </p:grpSp>
      <p:grpSp>
        <p:nvGrpSpPr>
          <p:cNvPr id="3" name="Groep 2"/>
          <p:cNvGrpSpPr/>
          <p:nvPr/>
        </p:nvGrpSpPr>
        <p:grpSpPr>
          <a:xfrm>
            <a:off x="431321" y="3995488"/>
            <a:ext cx="10299740" cy="1015663"/>
            <a:chOff x="431321" y="3995488"/>
            <a:chExt cx="10299740" cy="1015663"/>
          </a:xfrm>
        </p:grpSpPr>
        <p:pic>
          <p:nvPicPr>
            <p:cNvPr id="1026" name="Picture 2" descr="http://hyperphysics.phy-astr.gsu.edu/hbase/sound/imgsou/lwav2.gi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9836" r="22846" b="30584"/>
            <a:stretch/>
          </p:blipFill>
          <p:spPr bwMode="auto">
            <a:xfrm>
              <a:off x="4703888" y="4086595"/>
              <a:ext cx="6027173" cy="764202"/>
            </a:xfrm>
            <a:prstGeom prst="rect">
              <a:avLst/>
            </a:prstGeom>
            <a:noFill/>
            <a:extLst>
              <a:ext uri="{909E8E84-426E-40DD-AFC4-6F175D3DCCD1}">
                <a14:hiddenFill xmlns:a14="http://schemas.microsoft.com/office/drawing/2010/main">
                  <a:solidFill>
                    <a:srgbClr val="FFFFFF"/>
                  </a:solidFill>
                </a14:hiddenFill>
              </a:ext>
            </a:extLst>
          </p:spPr>
        </p:pic>
        <p:sp>
          <p:nvSpPr>
            <p:cNvPr id="23" name="Rechthoek 22"/>
            <p:cNvSpPr/>
            <p:nvPr/>
          </p:nvSpPr>
          <p:spPr>
            <a:xfrm>
              <a:off x="431321" y="3995488"/>
              <a:ext cx="3976228" cy="1015663"/>
            </a:xfrm>
            <a:prstGeom prst="rect">
              <a:avLst/>
            </a:prstGeom>
          </p:spPr>
          <p:txBody>
            <a:bodyPr wrap="square">
              <a:spAutoFit/>
            </a:bodyPr>
            <a:lstStyle/>
            <a:p>
              <a:r>
                <a:rPr lang="en-GB" sz="2000" dirty="0" smtClean="0">
                  <a:latin typeface="+mj-lt"/>
                </a:rPr>
                <a:t>an (ultra-)sound wave is a series of compressions and rarefactions propagating in a medium.  </a:t>
              </a:r>
              <a:endParaRPr lang="en-GB" sz="2000" dirty="0">
                <a:latin typeface="+mj-lt"/>
              </a:endParaRPr>
            </a:p>
          </p:txBody>
        </p:sp>
      </p:grpSp>
      <p:sp>
        <p:nvSpPr>
          <p:cNvPr id="22" name="Rechthoek 21"/>
          <p:cNvSpPr/>
          <p:nvPr/>
        </p:nvSpPr>
        <p:spPr>
          <a:xfrm>
            <a:off x="5139559" y="3064431"/>
            <a:ext cx="2732689" cy="39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Rechte verbindingslijn met pijl 9"/>
          <p:cNvCxnSpPr/>
          <p:nvPr/>
        </p:nvCxnSpPr>
        <p:spPr>
          <a:xfrm flipV="1">
            <a:off x="6309867" y="3401938"/>
            <a:ext cx="2008196" cy="1294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9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8" y="440796"/>
            <a:ext cx="10559613"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Acoustic properties of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tissue: ultrasound velocity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Principles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67704" y="1576420"/>
            <a:ext cx="5674294" cy="2554545"/>
          </a:xfrm>
          <a:prstGeom prst="rect">
            <a:avLst/>
          </a:prstGeom>
          <a:ln>
            <a:noFill/>
          </a:ln>
        </p:spPr>
        <p:txBody>
          <a:bodyPr wrap="square">
            <a:spAutoFit/>
          </a:bodyPr>
          <a:lstStyle/>
          <a:p>
            <a:pPr lvl="0"/>
            <a:r>
              <a:rPr lang="en-GB" sz="2000" dirty="0" smtClean="0">
                <a:solidFill>
                  <a:srgbClr val="000000"/>
                </a:solidFill>
                <a:latin typeface="Calibri Light" panose="020F0302020204030204"/>
              </a:rPr>
              <a:t>How fast the ultrasound wave is propagated through a material depends on the type of material, especially its </a:t>
            </a:r>
            <a:r>
              <a:rPr lang="en-GB" sz="2000" b="1" dirty="0" smtClean="0">
                <a:solidFill>
                  <a:srgbClr val="7030A0"/>
                </a:solidFill>
                <a:latin typeface="Calibri Light" panose="020F0302020204030204"/>
              </a:rPr>
              <a:t>density</a:t>
            </a:r>
            <a:r>
              <a:rPr lang="en-GB" sz="2000" dirty="0" smtClean="0">
                <a:solidFill>
                  <a:srgbClr val="000000"/>
                </a:solidFill>
                <a:latin typeface="Calibri Light" panose="020F0302020204030204"/>
              </a:rPr>
              <a:t>. For example: </a:t>
            </a:r>
          </a:p>
          <a:p>
            <a:pPr lvl="0">
              <a:tabLst>
                <a:tab pos="1319213" algn="l"/>
              </a:tabLst>
            </a:pPr>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in air 	</a:t>
            </a:r>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  330 m/s</a:t>
            </a:r>
          </a:p>
          <a:p>
            <a:pPr lvl="0">
              <a:tabLst>
                <a:tab pos="1319213" algn="l"/>
              </a:tabLst>
            </a:pPr>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in water 	1,480 m/s</a:t>
            </a:r>
          </a:p>
          <a:p>
            <a:pPr lvl="0">
              <a:tabLst>
                <a:tab pos="1319213" algn="l"/>
              </a:tabLst>
            </a:pPr>
            <a:r>
              <a:rPr lang="en-GB" sz="2000" dirty="0">
                <a:solidFill>
                  <a:srgbClr val="000000"/>
                </a:solidFill>
                <a:latin typeface="Calibri Light" panose="020F0302020204030204"/>
              </a:rPr>
              <a:t>	in muscle	</a:t>
            </a:r>
            <a:r>
              <a:rPr lang="en-GB" sz="2000" dirty="0" smtClean="0">
                <a:solidFill>
                  <a:srgbClr val="000000"/>
                </a:solidFill>
                <a:latin typeface="Calibri Light" panose="020F0302020204030204"/>
              </a:rPr>
              <a:t>1,580 </a:t>
            </a:r>
            <a:r>
              <a:rPr lang="en-GB" sz="2000" dirty="0">
                <a:solidFill>
                  <a:srgbClr val="000000"/>
                </a:solidFill>
                <a:latin typeface="Calibri Light" panose="020F0302020204030204"/>
              </a:rPr>
              <a:t>m/s </a:t>
            </a:r>
            <a:endParaRPr lang="en-GB" sz="2000" dirty="0" smtClean="0">
              <a:solidFill>
                <a:srgbClr val="000000"/>
              </a:solidFill>
              <a:latin typeface="Calibri Light" panose="020F0302020204030204"/>
            </a:endParaRPr>
          </a:p>
          <a:p>
            <a:pPr lvl="0">
              <a:tabLst>
                <a:tab pos="1319213" algn="l"/>
              </a:tabLst>
            </a:pPr>
            <a:r>
              <a:rPr lang="en-GB" sz="2000" dirty="0" smtClean="0">
                <a:solidFill>
                  <a:srgbClr val="000000"/>
                </a:solidFill>
                <a:latin typeface="Calibri Light" panose="020F0302020204030204"/>
              </a:rPr>
              <a:t>	in bone	4,080 m/s</a:t>
            </a:r>
          </a:p>
          <a:p>
            <a:pPr lvl="0">
              <a:tabLst>
                <a:tab pos="1319213" algn="l"/>
              </a:tabLst>
            </a:pPr>
            <a:r>
              <a:rPr lang="en-GB" sz="2000" dirty="0" smtClean="0">
                <a:solidFill>
                  <a:srgbClr val="000000"/>
                </a:solidFill>
                <a:latin typeface="Calibri Light" panose="020F0302020204030204"/>
              </a:rPr>
              <a:t>	in </a:t>
            </a:r>
            <a:r>
              <a:rPr lang="en-GB" sz="2000" dirty="0">
                <a:solidFill>
                  <a:srgbClr val="000000"/>
                </a:solidFill>
                <a:latin typeface="Calibri Light" panose="020F0302020204030204"/>
              </a:rPr>
              <a:t>steel 	</a:t>
            </a:r>
            <a:r>
              <a:rPr lang="en-GB" sz="2000" dirty="0" smtClean="0">
                <a:solidFill>
                  <a:srgbClr val="000000"/>
                </a:solidFill>
                <a:latin typeface="Calibri Light" panose="020F0302020204030204"/>
              </a:rPr>
              <a:t>6,000 m/s</a:t>
            </a:r>
            <a:endParaRPr lang="en-GB" sz="2000" dirty="0">
              <a:solidFill>
                <a:srgbClr val="000000"/>
              </a:solidFill>
              <a:latin typeface="Calibri Light" panose="020F0302020204030204"/>
            </a:endParaRPr>
          </a:p>
        </p:txBody>
      </p:sp>
      <p:sp>
        <p:nvSpPr>
          <p:cNvPr id="9" name="Rechthoek 8"/>
          <p:cNvSpPr/>
          <p:nvPr/>
        </p:nvSpPr>
        <p:spPr>
          <a:xfrm>
            <a:off x="476249" y="4617690"/>
            <a:ext cx="6429430" cy="1400383"/>
          </a:xfrm>
          <a:prstGeom prst="rect">
            <a:avLst/>
          </a:prstGeom>
        </p:spPr>
        <p:txBody>
          <a:bodyPr wrap="square">
            <a:spAutoFit/>
          </a:bodyPr>
          <a:lstStyle/>
          <a:p>
            <a:pPr>
              <a:spcAft>
                <a:spcPts val="600"/>
              </a:spcAft>
            </a:pPr>
            <a:r>
              <a:rPr lang="en-GB" sz="2000" dirty="0" smtClean="0">
                <a:solidFill>
                  <a:srgbClr val="000000"/>
                </a:solidFill>
                <a:latin typeface="Calibri Light" panose="020F0302020204030204"/>
              </a:rPr>
              <a:t>‘</a:t>
            </a:r>
            <a:r>
              <a:rPr lang="en-GB" sz="2000" b="1" dirty="0" smtClean="0">
                <a:solidFill>
                  <a:srgbClr val="7030A0"/>
                </a:solidFill>
                <a:latin typeface="Calibri Light" panose="020F0302020204030204"/>
              </a:rPr>
              <a:t>Soft tissues</a:t>
            </a:r>
            <a:r>
              <a:rPr lang="en-GB" sz="2000" dirty="0" smtClean="0">
                <a:solidFill>
                  <a:srgbClr val="000000"/>
                </a:solidFill>
                <a:latin typeface="Calibri Light" panose="020F0302020204030204"/>
              </a:rPr>
              <a:t>’, such as muscles, kidneys, liver and heart have quite similar ultrasound velocities around 1,500 m/s. </a:t>
            </a:r>
            <a:endParaRPr lang="en-GB" sz="2000" dirty="0">
              <a:solidFill>
                <a:srgbClr val="000000"/>
              </a:solidFill>
              <a:latin typeface="Calibri Light" panose="020F0302020204030204"/>
            </a:endParaRPr>
          </a:p>
          <a:p>
            <a:pPr>
              <a:spcAft>
                <a:spcPts val="600"/>
              </a:spcAft>
            </a:pPr>
            <a:r>
              <a:rPr lang="en-GB" sz="2000" b="1" dirty="0" smtClean="0">
                <a:solidFill>
                  <a:srgbClr val="7030A0"/>
                </a:solidFill>
                <a:latin typeface="Calibri Light" panose="020F0302020204030204"/>
              </a:rPr>
              <a:t>Bone</a:t>
            </a:r>
            <a:r>
              <a:rPr lang="en-GB" sz="2000" dirty="0" smtClean="0">
                <a:solidFill>
                  <a:srgbClr val="000000"/>
                </a:solidFill>
                <a:latin typeface="Calibri Light" panose="020F0302020204030204"/>
              </a:rPr>
              <a:t> and </a:t>
            </a:r>
            <a:r>
              <a:rPr lang="en-GB" sz="2000" b="1" dirty="0" smtClean="0">
                <a:solidFill>
                  <a:srgbClr val="7030A0"/>
                </a:solidFill>
                <a:latin typeface="Calibri Light" panose="020F0302020204030204"/>
              </a:rPr>
              <a:t>air</a:t>
            </a:r>
            <a:r>
              <a:rPr lang="en-GB" sz="2000" dirty="0" smtClean="0">
                <a:solidFill>
                  <a:srgbClr val="000000"/>
                </a:solidFill>
                <a:latin typeface="Calibri Light" panose="020F0302020204030204"/>
              </a:rPr>
              <a:t> (in the lungs), as well as </a:t>
            </a:r>
            <a:r>
              <a:rPr lang="en-GB" sz="2000" b="1" dirty="0" smtClean="0">
                <a:solidFill>
                  <a:srgbClr val="7030A0"/>
                </a:solidFill>
                <a:latin typeface="Calibri Light" panose="020F0302020204030204"/>
              </a:rPr>
              <a:t>metal implants</a:t>
            </a:r>
            <a:r>
              <a:rPr lang="en-GB" sz="2000" dirty="0" smtClean="0">
                <a:solidFill>
                  <a:srgbClr val="000000"/>
                </a:solidFill>
                <a:latin typeface="Calibri Light" panose="020F0302020204030204"/>
              </a:rPr>
              <a:t>, are more compact and have quite different acoustic properties.  </a:t>
            </a:r>
            <a:endParaRPr lang="en-GB" sz="2000" dirty="0"/>
          </a:p>
        </p:txBody>
      </p:sp>
      <p:grpSp>
        <p:nvGrpSpPr>
          <p:cNvPr id="20" name="Groep 19"/>
          <p:cNvGrpSpPr/>
          <p:nvPr/>
        </p:nvGrpSpPr>
        <p:grpSpPr>
          <a:xfrm>
            <a:off x="7304691" y="1309404"/>
            <a:ext cx="4750676" cy="4643712"/>
            <a:chOff x="7304691" y="1309404"/>
            <a:chExt cx="4750676" cy="4643712"/>
          </a:xfrm>
        </p:grpSpPr>
        <p:pic>
          <p:nvPicPr>
            <p:cNvPr id="18" name="Afbeelding 17"/>
            <p:cNvPicPr>
              <a:picLocks noChangeAspect="1"/>
            </p:cNvPicPr>
            <p:nvPr/>
          </p:nvPicPr>
          <p:blipFill rotWithShape="1">
            <a:blip r:embed="rId2" cstate="screen">
              <a:extLst>
                <a:ext uri="{28A0092B-C50C-407E-A947-70E740481C1C}">
                  <a14:useLocalDpi xmlns:a14="http://schemas.microsoft.com/office/drawing/2010/main"/>
                </a:ext>
              </a:extLst>
            </a:blip>
            <a:srcRect t="6365" b="7094"/>
            <a:stretch/>
          </p:blipFill>
          <p:spPr>
            <a:xfrm>
              <a:off x="7616418" y="1309404"/>
              <a:ext cx="3785985" cy="2663506"/>
            </a:xfrm>
            <a:prstGeom prst="rect">
              <a:avLst/>
            </a:prstGeom>
          </p:spPr>
        </p:pic>
        <p:sp>
          <p:nvSpPr>
            <p:cNvPr id="19" name="Rechthoek 18"/>
            <p:cNvSpPr/>
            <p:nvPr/>
          </p:nvSpPr>
          <p:spPr>
            <a:xfrm>
              <a:off x="7304691" y="4629677"/>
              <a:ext cx="4750676" cy="1323439"/>
            </a:xfrm>
            <a:prstGeom prst="rect">
              <a:avLst/>
            </a:prstGeom>
          </p:spPr>
          <p:txBody>
            <a:bodyPr wrap="square">
              <a:spAutoFit/>
            </a:bodyPr>
            <a:lstStyle/>
            <a:p>
              <a:r>
                <a:rPr lang="en-GB" sz="2000" dirty="0" smtClean="0">
                  <a:solidFill>
                    <a:srgbClr val="000000"/>
                  </a:solidFill>
                  <a:latin typeface="Calibri Light" panose="020F0302020204030204"/>
                </a:rPr>
                <a:t>Ultrasound gel is used to make sure that there are no air bubbles between transducer and patient. Air bubbles would reflect all ultrasound before it enters the patient. </a:t>
              </a:r>
              <a:endParaRPr lang="en-GB" dirty="0"/>
            </a:p>
          </p:txBody>
        </p:sp>
      </p:grpSp>
    </p:spTree>
    <p:extLst>
      <p:ext uri="{BB962C8B-B14F-4D97-AF65-F5344CB8AC3E}">
        <p14:creationId xmlns:p14="http://schemas.microsoft.com/office/powerpoint/2010/main" val="312791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Properties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of ultrasound waves</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Principles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2" name="Rechthoek 11"/>
          <p:cNvSpPr/>
          <p:nvPr/>
        </p:nvSpPr>
        <p:spPr>
          <a:xfrm>
            <a:off x="412130" y="1394066"/>
            <a:ext cx="11057584" cy="1400383"/>
          </a:xfrm>
          <a:prstGeom prst="rect">
            <a:avLst/>
          </a:prstGeom>
        </p:spPr>
        <p:txBody>
          <a:bodyPr wrap="square">
            <a:spAutoFit/>
          </a:bodyPr>
          <a:lstStyle/>
          <a:p>
            <a:pPr lvl="0">
              <a:spcAft>
                <a:spcPts val="600"/>
              </a:spcAft>
            </a:pPr>
            <a:r>
              <a:rPr lang="en-GB" sz="2000" dirty="0" smtClean="0">
                <a:solidFill>
                  <a:srgbClr val="000000"/>
                </a:solidFill>
                <a:latin typeface="Calibri Light" panose="020F0302020204030204"/>
              </a:rPr>
              <a:t>When (ultra-)sound travels through one type of tissue and hits another type of tissue, part of the wave (energy) will be </a:t>
            </a:r>
            <a:r>
              <a:rPr lang="en-GB" sz="2000" b="1" dirty="0" smtClean="0">
                <a:solidFill>
                  <a:srgbClr val="7030A0"/>
                </a:solidFill>
                <a:latin typeface="Calibri Light" panose="020F0302020204030204"/>
              </a:rPr>
              <a:t>reflected</a:t>
            </a:r>
            <a:r>
              <a:rPr lang="en-GB" sz="2000" dirty="0" smtClean="0">
                <a:solidFill>
                  <a:srgbClr val="000000"/>
                </a:solidFill>
                <a:latin typeface="Calibri Light" panose="020F0302020204030204"/>
              </a:rPr>
              <a:t> and part will be </a:t>
            </a:r>
            <a:r>
              <a:rPr lang="en-GB" sz="2000" b="1" dirty="0" smtClean="0">
                <a:solidFill>
                  <a:srgbClr val="7030A0"/>
                </a:solidFill>
                <a:latin typeface="Calibri Light" panose="020F0302020204030204"/>
              </a:rPr>
              <a:t>transmitted</a:t>
            </a:r>
            <a:r>
              <a:rPr lang="en-GB" sz="2000" dirty="0" smtClean="0">
                <a:solidFill>
                  <a:srgbClr val="000000"/>
                </a:solidFill>
                <a:latin typeface="Calibri Light" panose="020F0302020204030204"/>
              </a:rPr>
              <a:t>. The amount that is reflected (the </a:t>
            </a:r>
            <a:r>
              <a:rPr lang="en-GB" sz="2000" b="1" dirty="0" smtClean="0">
                <a:solidFill>
                  <a:srgbClr val="7030A0"/>
                </a:solidFill>
                <a:latin typeface="Calibri Light" panose="020F0302020204030204"/>
              </a:rPr>
              <a:t>‘strength of the echo’</a:t>
            </a:r>
            <a:r>
              <a:rPr lang="en-GB" sz="2000" dirty="0" smtClean="0">
                <a:solidFill>
                  <a:srgbClr val="000000"/>
                </a:solidFill>
                <a:latin typeface="Calibri Light" panose="020F0302020204030204"/>
              </a:rPr>
              <a:t>) is dependent on how different the ultrasound velocities in the two types of tissue are. </a:t>
            </a:r>
          </a:p>
          <a:p>
            <a:pPr lvl="0"/>
            <a:r>
              <a:rPr lang="en-GB" sz="2000" dirty="0" smtClean="0">
                <a:solidFill>
                  <a:srgbClr val="000000"/>
                </a:solidFill>
                <a:latin typeface="Calibri Light" panose="020F0302020204030204"/>
              </a:rPr>
              <a:t>The ultrasound that is reflected is used to create the ultrasound image.  </a:t>
            </a:r>
          </a:p>
        </p:txBody>
      </p:sp>
      <p:sp>
        <p:nvSpPr>
          <p:cNvPr id="13" name="Rechthoek 12"/>
          <p:cNvSpPr/>
          <p:nvPr/>
        </p:nvSpPr>
        <p:spPr>
          <a:xfrm>
            <a:off x="476249" y="2912030"/>
            <a:ext cx="6526333" cy="2939266"/>
          </a:xfrm>
          <a:prstGeom prst="rect">
            <a:avLst/>
          </a:prstGeom>
        </p:spPr>
        <p:txBody>
          <a:bodyPr wrap="square">
            <a:spAutoFit/>
          </a:bodyPr>
          <a:lstStyle/>
          <a:p>
            <a:pPr lvl="0"/>
            <a:r>
              <a:rPr lang="en-GB" sz="2000" dirty="0" smtClean="0">
                <a:solidFill>
                  <a:srgbClr val="000000"/>
                </a:solidFill>
                <a:latin typeface="Calibri Light" panose="020F0302020204030204"/>
              </a:rPr>
              <a:t>For example:  </a:t>
            </a:r>
          </a:p>
          <a:p>
            <a:pPr marL="346075" lvl="1" indent="-227013">
              <a:spcAft>
                <a:spcPts val="600"/>
              </a:spcAft>
              <a:buFont typeface="Arial" panose="020B0604020202020204" pitchFamily="34" charset="0"/>
              <a:buChar char="•"/>
              <a:tabLst>
                <a:tab pos="509588" algn="l"/>
              </a:tabLst>
            </a:pPr>
            <a:r>
              <a:rPr lang="en-GB" sz="2000" dirty="0" smtClean="0">
                <a:solidFill>
                  <a:srgbClr val="000000"/>
                </a:solidFill>
                <a:latin typeface="Calibri Light" panose="020F0302020204030204"/>
              </a:rPr>
              <a:t>if coming from muscle tissue, the wave hits a bone or air (in the lungs) most sound energy will be reflected and little is transmitted. Bone and air have very different acoustic properties from ‘</a:t>
            </a:r>
            <a:r>
              <a:rPr lang="en-GB" sz="2000" b="1" dirty="0" smtClean="0">
                <a:solidFill>
                  <a:srgbClr val="7030A0"/>
                </a:solidFill>
                <a:latin typeface="Calibri Light" panose="020F0302020204030204"/>
              </a:rPr>
              <a:t>soft tissue</a:t>
            </a:r>
            <a:r>
              <a:rPr lang="en-GB" sz="2000" dirty="0" smtClean="0">
                <a:solidFill>
                  <a:srgbClr val="000000"/>
                </a:solidFill>
                <a:latin typeface="Calibri Light" panose="020F0302020204030204"/>
              </a:rPr>
              <a:t>’ such as muscle.</a:t>
            </a:r>
          </a:p>
          <a:p>
            <a:pPr marL="346075" lvl="1" indent="-227013">
              <a:buFont typeface="Arial" panose="020B0604020202020204" pitchFamily="34" charset="0"/>
              <a:buChar char="•"/>
              <a:tabLst>
                <a:tab pos="509588" algn="l"/>
              </a:tabLst>
            </a:pPr>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If coming from fluid in the placenta, the wave hits fetal tissue, only a small part will be reflected and most will be transmitted. Most soft tissues have similar acoustic properties. </a:t>
            </a:r>
          </a:p>
        </p:txBody>
      </p:sp>
      <p:pic>
        <p:nvPicPr>
          <p:cNvPr id="2050" name="Picture 2" descr="https://www.cis.rit.edu/research/ultrasound/ultrasoundintro/impedenc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2582" y="3357162"/>
            <a:ext cx="4399822" cy="1912731"/>
          </a:xfrm>
          <a:prstGeom prst="rect">
            <a:avLst/>
          </a:prstGeom>
          <a:noFill/>
          <a:extLst>
            <a:ext uri="{909E8E84-426E-40DD-AFC4-6F175D3DCCD1}">
              <a14:hiddenFill xmlns:a14="http://schemas.microsoft.com/office/drawing/2010/main">
                <a:solidFill>
                  <a:srgbClr val="FFFFFF"/>
                </a:solidFill>
              </a14:hiddenFill>
            </a:ext>
          </a:extLst>
        </p:spPr>
      </p:pic>
      <p:sp>
        <p:nvSpPr>
          <p:cNvPr id="16" name="Rechthoek 15"/>
          <p:cNvSpPr/>
          <p:nvPr/>
        </p:nvSpPr>
        <p:spPr>
          <a:xfrm>
            <a:off x="5990628" y="5832606"/>
            <a:ext cx="5534660" cy="400110"/>
          </a:xfrm>
          <a:prstGeom prst="rect">
            <a:avLst/>
          </a:prstGeom>
          <a:solidFill>
            <a:schemeClr val="bg2"/>
          </a:solidFill>
          <a:ln>
            <a:solidFill>
              <a:srgbClr val="7030A0"/>
            </a:solidFill>
          </a:ln>
        </p:spPr>
        <p:txBody>
          <a:bodyPr wrap="square">
            <a:spAutoFit/>
          </a:bodyPr>
          <a:lstStyle/>
          <a:p>
            <a:pPr lvl="0"/>
            <a:r>
              <a:rPr lang="en-GB" sz="2000" dirty="0" smtClean="0">
                <a:solidFill>
                  <a:srgbClr val="000000"/>
                </a:solidFill>
                <a:latin typeface="Calibri Light" panose="020F0302020204030204"/>
              </a:rPr>
              <a:t>Ultrasound is mostly used for imaging ‘soft tissues’</a:t>
            </a:r>
          </a:p>
        </p:txBody>
      </p:sp>
    </p:spTree>
    <p:extLst>
      <p:ext uri="{BB962C8B-B14F-4D97-AF65-F5344CB8AC3E}">
        <p14:creationId xmlns:p14="http://schemas.microsoft.com/office/powerpoint/2010/main" val="3378127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50" y="440796"/>
            <a:ext cx="11064110"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Acoustic properties of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tissue: absorption of ultrasound</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Principles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6" name="Rechthoek 15"/>
          <p:cNvSpPr/>
          <p:nvPr/>
        </p:nvSpPr>
        <p:spPr>
          <a:xfrm>
            <a:off x="412130" y="1383520"/>
            <a:ext cx="6858006" cy="707886"/>
          </a:xfrm>
          <a:prstGeom prst="rect">
            <a:avLst/>
          </a:prstGeom>
          <a:ln>
            <a:noFill/>
          </a:ln>
        </p:spPr>
        <p:txBody>
          <a:bodyPr wrap="square">
            <a:spAutoFit/>
          </a:bodyPr>
          <a:lstStyle/>
          <a:p>
            <a:pPr lvl="0">
              <a:spcAft>
                <a:spcPts val="600"/>
              </a:spcAft>
            </a:pPr>
            <a:r>
              <a:rPr lang="en-GB" sz="2000" dirty="0" smtClean="0">
                <a:solidFill>
                  <a:srgbClr val="000000"/>
                </a:solidFill>
                <a:latin typeface="Calibri Light" panose="020F0302020204030204"/>
              </a:rPr>
              <a:t>Some materials (tissues) absorb ultrasound waves more than others. For example, blood absorbs only a little, air absorbs a lot. </a:t>
            </a:r>
          </a:p>
        </p:txBody>
      </p:sp>
      <p:sp>
        <p:nvSpPr>
          <p:cNvPr id="3" name="Rechthoek 2"/>
          <p:cNvSpPr/>
          <p:nvPr/>
        </p:nvSpPr>
        <p:spPr>
          <a:xfrm>
            <a:off x="467704" y="4596305"/>
            <a:ext cx="10986121" cy="1092607"/>
          </a:xfrm>
          <a:prstGeom prst="rect">
            <a:avLst/>
          </a:prstGeom>
        </p:spPr>
        <p:txBody>
          <a:bodyPr wrap="square">
            <a:spAutoFit/>
          </a:bodyPr>
          <a:lstStyle/>
          <a:p>
            <a:pPr lvl="0">
              <a:spcAft>
                <a:spcPts val="600"/>
              </a:spcAft>
            </a:pPr>
            <a:r>
              <a:rPr lang="en-GB" sz="2000" dirty="0" smtClean="0">
                <a:solidFill>
                  <a:srgbClr val="000000"/>
                </a:solidFill>
                <a:latin typeface="Calibri Light" panose="020F0302020204030204"/>
              </a:rPr>
              <a:t>Which ultrasound frequency </a:t>
            </a:r>
            <a:r>
              <a:rPr lang="en-GB" sz="2000" dirty="0">
                <a:solidFill>
                  <a:srgbClr val="000000"/>
                </a:solidFill>
                <a:latin typeface="Calibri Light" panose="020F0302020204030204"/>
              </a:rPr>
              <a:t>to </a:t>
            </a:r>
            <a:r>
              <a:rPr lang="en-GB" sz="2000" dirty="0" smtClean="0">
                <a:solidFill>
                  <a:srgbClr val="000000"/>
                </a:solidFill>
                <a:latin typeface="Calibri Light" panose="020F0302020204030204"/>
              </a:rPr>
              <a:t>use (in </a:t>
            </a:r>
            <a:r>
              <a:rPr lang="en-GB" sz="2000" dirty="0">
                <a:solidFill>
                  <a:srgbClr val="000000"/>
                </a:solidFill>
                <a:latin typeface="Calibri Light" panose="020F0302020204030204"/>
              </a:rPr>
              <a:t>the 2-18 MHz </a:t>
            </a:r>
            <a:r>
              <a:rPr lang="en-GB" sz="2000" dirty="0" smtClean="0">
                <a:solidFill>
                  <a:srgbClr val="000000"/>
                </a:solidFill>
                <a:latin typeface="Calibri Light" panose="020F0302020204030204"/>
              </a:rPr>
              <a:t>range) is therefore a </a:t>
            </a:r>
            <a:r>
              <a:rPr lang="en-GB" sz="2000" b="1" dirty="0" smtClean="0">
                <a:solidFill>
                  <a:srgbClr val="7030A0"/>
                </a:solidFill>
                <a:latin typeface="Calibri Light" panose="020F0302020204030204"/>
              </a:rPr>
              <a:t>trade-off between depth penetration </a:t>
            </a:r>
            <a:r>
              <a:rPr lang="en-GB" sz="2000" dirty="0">
                <a:solidFill>
                  <a:srgbClr val="000000"/>
                </a:solidFill>
                <a:latin typeface="Calibri Light" panose="020F0302020204030204"/>
              </a:rPr>
              <a:t>and </a:t>
            </a:r>
            <a:r>
              <a:rPr lang="en-GB" sz="2000" b="1" dirty="0" smtClean="0">
                <a:solidFill>
                  <a:srgbClr val="7030A0"/>
                </a:solidFill>
                <a:latin typeface="Calibri Light" panose="020F0302020204030204"/>
              </a:rPr>
              <a:t>image resolution</a:t>
            </a:r>
            <a:r>
              <a:rPr lang="en-GB" sz="2000" dirty="0" smtClean="0">
                <a:solidFill>
                  <a:srgbClr val="000000"/>
                </a:solidFill>
                <a:latin typeface="Calibri Light" panose="020F0302020204030204"/>
              </a:rPr>
              <a:t>. </a:t>
            </a:r>
          </a:p>
          <a:p>
            <a:pPr lvl="0">
              <a:spcAft>
                <a:spcPts val="600"/>
              </a:spcAft>
            </a:pPr>
            <a:r>
              <a:rPr lang="en-GB" sz="2000" dirty="0" smtClean="0">
                <a:solidFill>
                  <a:srgbClr val="000000"/>
                </a:solidFill>
                <a:latin typeface="Calibri Light" panose="020F0302020204030204"/>
              </a:rPr>
              <a:t>For </a:t>
            </a:r>
            <a:r>
              <a:rPr lang="en-GB" sz="2000" dirty="0">
                <a:solidFill>
                  <a:srgbClr val="000000"/>
                </a:solidFill>
                <a:latin typeface="Calibri Light" panose="020F0302020204030204"/>
              </a:rPr>
              <a:t>clinical applications that require deep penetration a lower ultrasound frequency needs to be  used. </a:t>
            </a:r>
          </a:p>
        </p:txBody>
      </p:sp>
      <p:sp>
        <p:nvSpPr>
          <p:cNvPr id="10" name="Rechthoek 9"/>
          <p:cNvSpPr/>
          <p:nvPr/>
        </p:nvSpPr>
        <p:spPr>
          <a:xfrm>
            <a:off x="412130" y="2028563"/>
            <a:ext cx="6849461" cy="707886"/>
          </a:xfrm>
          <a:prstGeom prst="rect">
            <a:avLst/>
          </a:prstGeom>
        </p:spPr>
        <p:txBody>
          <a:bodyPr wrap="square">
            <a:spAutoFit/>
          </a:bodyPr>
          <a:lstStyle/>
          <a:p>
            <a:pPr lvl="0">
              <a:spcAft>
                <a:spcPts val="600"/>
              </a:spcAft>
            </a:pPr>
            <a:r>
              <a:rPr lang="en-GB" sz="2000" dirty="0">
                <a:solidFill>
                  <a:srgbClr val="000000"/>
                </a:solidFill>
                <a:latin typeface="Calibri Light" panose="020F0302020204030204"/>
              </a:rPr>
              <a:t>High ultrasound frequencies are absorbed more than low frequencies. </a:t>
            </a:r>
          </a:p>
        </p:txBody>
      </p:sp>
      <p:pic>
        <p:nvPicPr>
          <p:cNvPr id="4" name="Afbeelding 3"/>
          <p:cNvPicPr>
            <a:picLocks noChangeAspect="1"/>
          </p:cNvPicPr>
          <p:nvPr/>
        </p:nvPicPr>
        <p:blipFill>
          <a:blip r:embed="rId2"/>
          <a:stretch>
            <a:fillRect/>
          </a:stretch>
        </p:blipFill>
        <p:spPr>
          <a:xfrm>
            <a:off x="7461870" y="1392402"/>
            <a:ext cx="4000500" cy="3190875"/>
          </a:xfrm>
          <a:prstGeom prst="rect">
            <a:avLst/>
          </a:prstGeom>
        </p:spPr>
      </p:pic>
      <p:sp>
        <p:nvSpPr>
          <p:cNvPr id="5" name="Rechthoek 4"/>
          <p:cNvSpPr/>
          <p:nvPr/>
        </p:nvSpPr>
        <p:spPr>
          <a:xfrm>
            <a:off x="429025" y="2927776"/>
            <a:ext cx="6096000" cy="1323439"/>
          </a:xfrm>
          <a:prstGeom prst="rect">
            <a:avLst/>
          </a:prstGeom>
        </p:spPr>
        <p:txBody>
          <a:bodyPr>
            <a:spAutoFit/>
          </a:bodyPr>
          <a:lstStyle/>
          <a:p>
            <a:pPr lvl="0"/>
            <a:r>
              <a:rPr lang="en-GB" sz="2000" dirty="0">
                <a:solidFill>
                  <a:srgbClr val="000000"/>
                </a:solidFill>
                <a:latin typeface="Calibri Light" panose="020F0302020204030204"/>
              </a:rPr>
              <a:t>Lower sound frequencies </a:t>
            </a:r>
            <a:r>
              <a:rPr lang="en-GB" sz="2000" dirty="0" smtClean="0">
                <a:solidFill>
                  <a:srgbClr val="000000"/>
                </a:solidFill>
                <a:latin typeface="Calibri Light" panose="020F0302020204030204"/>
              </a:rPr>
              <a:t>lead to lower image resolution </a:t>
            </a:r>
            <a:r>
              <a:rPr lang="en-GB" sz="2000" dirty="0">
                <a:solidFill>
                  <a:srgbClr val="000000"/>
                </a:solidFill>
                <a:latin typeface="Calibri Light" panose="020F0302020204030204"/>
              </a:rPr>
              <a:t>but greater tissue </a:t>
            </a:r>
            <a:r>
              <a:rPr lang="en-GB" sz="2000" dirty="0" smtClean="0">
                <a:solidFill>
                  <a:srgbClr val="000000"/>
                </a:solidFill>
                <a:latin typeface="Calibri Light" panose="020F0302020204030204"/>
              </a:rPr>
              <a:t>penetration.</a:t>
            </a:r>
          </a:p>
          <a:p>
            <a:pPr lvl="0"/>
            <a:r>
              <a:rPr lang="en-GB" sz="2000" dirty="0" smtClean="0">
                <a:solidFill>
                  <a:srgbClr val="000000"/>
                </a:solidFill>
                <a:latin typeface="Calibri Light" panose="020F0302020204030204"/>
              </a:rPr>
              <a:t>Higher sound frequencies </a:t>
            </a:r>
            <a:r>
              <a:rPr lang="en-GB" sz="2000" dirty="0">
                <a:solidFill>
                  <a:srgbClr val="000000"/>
                </a:solidFill>
                <a:latin typeface="Calibri Light" panose="020F0302020204030204"/>
              </a:rPr>
              <a:t>improve </a:t>
            </a:r>
            <a:r>
              <a:rPr lang="en-GB" sz="2000" dirty="0" smtClean="0">
                <a:solidFill>
                  <a:srgbClr val="000000"/>
                </a:solidFill>
                <a:latin typeface="Calibri Light" panose="020F0302020204030204"/>
              </a:rPr>
              <a:t>image resolution (finer detail) when </a:t>
            </a:r>
            <a:r>
              <a:rPr lang="en-GB" sz="2000" dirty="0">
                <a:solidFill>
                  <a:srgbClr val="000000"/>
                </a:solidFill>
                <a:latin typeface="Calibri Light" panose="020F0302020204030204"/>
              </a:rPr>
              <a:t>deep penetration is not </a:t>
            </a:r>
            <a:r>
              <a:rPr lang="en-GB" sz="2000" dirty="0" smtClean="0">
                <a:solidFill>
                  <a:srgbClr val="000000"/>
                </a:solidFill>
                <a:latin typeface="Calibri Light" panose="020F0302020204030204"/>
              </a:rPr>
              <a:t>necessary. </a:t>
            </a:r>
            <a:endParaRPr lang="en-GB" sz="2000" dirty="0">
              <a:solidFill>
                <a:srgbClr val="000000"/>
              </a:solidFill>
              <a:latin typeface="Calibri Light" panose="020F0302020204030204"/>
            </a:endParaRPr>
          </a:p>
        </p:txBody>
      </p:sp>
    </p:spTree>
    <p:extLst>
      <p:ext uri="{BB962C8B-B14F-4D97-AF65-F5344CB8AC3E}">
        <p14:creationId xmlns:p14="http://schemas.microsoft.com/office/powerpoint/2010/main" val="3849168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 to create ultrasound waves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Principles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Rechthoek 7"/>
          <p:cNvSpPr/>
          <p:nvPr/>
        </p:nvSpPr>
        <p:spPr>
          <a:xfrm>
            <a:off x="467704" y="1491303"/>
            <a:ext cx="5743137" cy="2431435"/>
          </a:xfrm>
          <a:prstGeom prst="rect">
            <a:avLst/>
          </a:prstGeom>
        </p:spPr>
        <p:txBody>
          <a:bodyPr wrap="square">
            <a:spAutoFit/>
          </a:bodyPr>
          <a:lstStyle/>
          <a:p>
            <a:pPr lvl="0"/>
            <a:r>
              <a:rPr lang="en-GB" sz="2000" dirty="0" smtClean="0">
                <a:solidFill>
                  <a:srgbClr val="000000"/>
                </a:solidFill>
                <a:latin typeface="Calibri Light" panose="020F0302020204030204"/>
              </a:rPr>
              <a:t>Ultrasound can be created by an ultrasound transducer which contains a </a:t>
            </a:r>
            <a:r>
              <a:rPr lang="en-GB" sz="2000" b="1" dirty="0" smtClean="0">
                <a:solidFill>
                  <a:srgbClr val="7030A0"/>
                </a:solidFill>
                <a:latin typeface="Calibri Light" panose="020F0302020204030204"/>
              </a:rPr>
              <a:t>piezo-electric crystal</a:t>
            </a:r>
            <a:r>
              <a:rPr lang="en-GB" sz="2000" dirty="0" smtClean="0">
                <a:solidFill>
                  <a:srgbClr val="000000"/>
                </a:solidFill>
                <a:latin typeface="Calibri Light" panose="020F0302020204030204"/>
              </a:rPr>
              <a:t>. When a strong, short electric shock is applied to such a transducer, the piezo-electric crystal will start to resonate and send out shock waves (ultrasound). </a:t>
            </a:r>
          </a:p>
          <a:p>
            <a:pPr lvl="0"/>
            <a:endParaRPr lang="en-GB" sz="1200" dirty="0">
              <a:solidFill>
                <a:srgbClr val="000000"/>
              </a:solidFill>
              <a:latin typeface="Calibri Light" panose="020F0302020204030204"/>
            </a:endParaRPr>
          </a:p>
          <a:p>
            <a:pPr lvl="0"/>
            <a:r>
              <a:rPr lang="en-GB" sz="2000" dirty="0" smtClean="0">
                <a:solidFill>
                  <a:srgbClr val="000000"/>
                </a:solidFill>
                <a:latin typeface="Calibri Light" panose="020F0302020204030204"/>
              </a:rPr>
              <a:t>The frequency of the waves depends on the thickness of the crystal.</a:t>
            </a:r>
            <a:endParaRPr lang="en-GB" sz="2000" dirty="0">
              <a:solidFill>
                <a:srgbClr val="000000"/>
              </a:solidFill>
              <a:latin typeface="Calibri Light" panose="020F0302020204030204"/>
            </a:endParaRPr>
          </a:p>
        </p:txBody>
      </p:sp>
      <p:pic>
        <p:nvPicPr>
          <p:cNvPr id="4" name="Afbeelding 3"/>
          <p:cNvPicPr>
            <a:picLocks noChangeAspect="1"/>
          </p:cNvPicPr>
          <p:nvPr/>
        </p:nvPicPr>
        <p:blipFill>
          <a:blip r:embed="rId2"/>
          <a:stretch>
            <a:fillRect/>
          </a:stretch>
        </p:blipFill>
        <p:spPr>
          <a:xfrm>
            <a:off x="6492713" y="1370060"/>
            <a:ext cx="5560049" cy="2831780"/>
          </a:xfrm>
          <a:prstGeom prst="rect">
            <a:avLst/>
          </a:prstGeom>
        </p:spPr>
      </p:pic>
      <p:sp>
        <p:nvSpPr>
          <p:cNvPr id="5" name="Rechthoek 4"/>
          <p:cNvSpPr/>
          <p:nvPr/>
        </p:nvSpPr>
        <p:spPr>
          <a:xfrm>
            <a:off x="467704" y="4165197"/>
            <a:ext cx="8190129" cy="707886"/>
          </a:xfrm>
          <a:prstGeom prst="rect">
            <a:avLst/>
          </a:prstGeom>
        </p:spPr>
        <p:txBody>
          <a:bodyPr wrap="square">
            <a:spAutoFit/>
          </a:bodyPr>
          <a:lstStyle/>
          <a:p>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A piezo-electric crystal creates in principle one </a:t>
            </a:r>
            <a:r>
              <a:rPr lang="en-GB" sz="2000" dirty="0">
                <a:solidFill>
                  <a:srgbClr val="000000"/>
                </a:solidFill>
                <a:latin typeface="Calibri Light" panose="020F0302020204030204"/>
              </a:rPr>
              <a:t>ultrasound </a:t>
            </a:r>
            <a:r>
              <a:rPr lang="en-GB" sz="2000" dirty="0" smtClean="0">
                <a:solidFill>
                  <a:srgbClr val="000000"/>
                </a:solidFill>
                <a:latin typeface="Calibri Light" panose="020F0302020204030204"/>
              </a:rPr>
              <a:t>frequency (band). This is why different transducers are needed for different applications.  </a:t>
            </a:r>
            <a:endParaRPr lang="en-GB" sz="2000" dirty="0"/>
          </a:p>
        </p:txBody>
      </p:sp>
      <p:sp>
        <p:nvSpPr>
          <p:cNvPr id="10" name="Rechthoek 9"/>
          <p:cNvSpPr/>
          <p:nvPr/>
        </p:nvSpPr>
        <p:spPr>
          <a:xfrm>
            <a:off x="476249" y="5115749"/>
            <a:ext cx="11481907" cy="1015663"/>
          </a:xfrm>
          <a:prstGeom prst="rect">
            <a:avLst/>
          </a:prstGeom>
        </p:spPr>
        <p:txBody>
          <a:bodyPr wrap="square">
            <a:spAutoFit/>
          </a:bodyPr>
          <a:lstStyle/>
          <a:p>
            <a:r>
              <a:rPr lang="en-GB" sz="2000" dirty="0" smtClean="0">
                <a:solidFill>
                  <a:srgbClr val="000000"/>
                </a:solidFill>
                <a:latin typeface="Calibri Light" panose="020F0302020204030204"/>
              </a:rPr>
              <a:t>However, sophisticated ‘multi-frequency’ or ‘</a:t>
            </a:r>
            <a:r>
              <a:rPr lang="en-GB" sz="2000" b="1" dirty="0" smtClean="0">
                <a:solidFill>
                  <a:srgbClr val="7030A0"/>
                </a:solidFill>
                <a:latin typeface="Calibri Light" panose="020F0302020204030204"/>
              </a:rPr>
              <a:t>broadband</a:t>
            </a:r>
            <a:r>
              <a:rPr lang="en-GB" sz="2000" dirty="0" smtClean="0">
                <a:solidFill>
                  <a:srgbClr val="000000"/>
                </a:solidFill>
                <a:latin typeface="Calibri Light" panose="020F0302020204030204"/>
              </a:rPr>
              <a:t>’ transducers contain multiple crystals and can produce different ultrasound frequencies. In this case the same transducer can be used for different clinical studies, but the system has to be switched over (button) to the frequency that is to be used for the study at hand.</a:t>
            </a:r>
            <a:endParaRPr lang="en-GB" sz="2000" dirty="0"/>
          </a:p>
        </p:txBody>
      </p:sp>
    </p:spTree>
    <p:extLst>
      <p:ext uri="{BB962C8B-B14F-4D97-AF65-F5344CB8AC3E}">
        <p14:creationId xmlns:p14="http://schemas.microsoft.com/office/powerpoint/2010/main" val="1324257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40133" y="1693399"/>
            <a:ext cx="4173577" cy="2445544"/>
          </a:xfrm>
          <a:prstGeom prst="rect">
            <a:avLst/>
          </a:prstGeom>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Pulse echo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procedure: principle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Principles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30" y="1479639"/>
            <a:ext cx="7495737" cy="2862322"/>
          </a:xfrm>
          <a:prstGeom prst="rect">
            <a:avLst/>
          </a:prstGeom>
        </p:spPr>
        <p:txBody>
          <a:bodyPr wrap="square">
            <a:spAutoFit/>
          </a:bodyPr>
          <a:lstStyle/>
          <a:p>
            <a:pPr lvl="0"/>
            <a:r>
              <a:rPr lang="en-GB" sz="2000" dirty="0" smtClean="0">
                <a:solidFill>
                  <a:srgbClr val="000000"/>
                </a:solidFill>
                <a:latin typeface="Calibri Light" panose="020F0302020204030204"/>
              </a:rPr>
              <a:t>The most common ultrasound technique uses the pulse echo method: </a:t>
            </a:r>
          </a:p>
          <a:p>
            <a:pPr marL="285750" lvl="0" indent="-285750">
              <a:buFont typeface="Arial" panose="020B0604020202020204" pitchFamily="34" charset="0"/>
              <a:buChar char="•"/>
            </a:pPr>
            <a:r>
              <a:rPr lang="en-GB" sz="2000" dirty="0" smtClean="0">
                <a:solidFill>
                  <a:srgbClr val="000000"/>
                </a:solidFill>
                <a:latin typeface="Calibri Light" panose="020F0302020204030204"/>
              </a:rPr>
              <a:t>a short ultrasound pulse is </a:t>
            </a:r>
            <a:r>
              <a:rPr lang="en-GB" sz="2000" b="1" dirty="0" smtClean="0">
                <a:solidFill>
                  <a:srgbClr val="7030A0"/>
                </a:solidFill>
                <a:latin typeface="Calibri Light" panose="020F0302020204030204"/>
              </a:rPr>
              <a:t>transmitted</a:t>
            </a:r>
            <a:r>
              <a:rPr lang="en-GB" sz="2000" dirty="0" smtClean="0">
                <a:solidFill>
                  <a:srgbClr val="000000"/>
                </a:solidFill>
                <a:latin typeface="Calibri Light" panose="020F0302020204030204"/>
              </a:rPr>
              <a:t> by the transducer. </a:t>
            </a:r>
          </a:p>
          <a:p>
            <a:pPr marL="285750" lvl="0" indent="-285750">
              <a:buFont typeface="Arial" panose="020B0604020202020204" pitchFamily="34" charset="0"/>
              <a:buChar char="•"/>
            </a:pPr>
            <a:r>
              <a:rPr lang="en-GB" sz="2000" dirty="0" smtClean="0">
                <a:solidFill>
                  <a:srgbClr val="000000"/>
                </a:solidFill>
                <a:latin typeface="Calibri Light" panose="020F0302020204030204"/>
              </a:rPr>
              <a:t>the transducer is then switched to ‘</a:t>
            </a:r>
            <a:r>
              <a:rPr lang="en-GB" sz="2000" b="1" dirty="0" smtClean="0">
                <a:solidFill>
                  <a:srgbClr val="7030A0"/>
                </a:solidFill>
                <a:latin typeface="Calibri Light" panose="020F0302020204030204"/>
              </a:rPr>
              <a:t>receiving mode</a:t>
            </a:r>
            <a:r>
              <a:rPr lang="en-GB" sz="2000" dirty="0" smtClean="0">
                <a:solidFill>
                  <a:srgbClr val="000000"/>
                </a:solidFill>
                <a:latin typeface="Calibri Light" panose="020F0302020204030204"/>
              </a:rPr>
              <a:t>’ and collects the ultrasound pulses (‘echoes’) that are reflected back towards the transducer, bouncing off from the different tissue transitions that the wave has encountered. </a:t>
            </a:r>
          </a:p>
          <a:p>
            <a:pPr marL="285750" lvl="0" indent="-285750">
              <a:buFont typeface="Arial" panose="020B0604020202020204" pitchFamily="34" charset="0"/>
              <a:buChar char="•"/>
            </a:pPr>
            <a:r>
              <a:rPr lang="en-GB" sz="2000" dirty="0" smtClean="0">
                <a:solidFill>
                  <a:srgbClr val="000000"/>
                </a:solidFill>
                <a:latin typeface="Calibri Light" panose="020F0302020204030204"/>
              </a:rPr>
              <a:t>the time between transmission and receiving the echoes depends on the ‘depth’ of the reflecting layer: the longer it takes for an echo to return, the further away </a:t>
            </a:r>
            <a:r>
              <a:rPr lang="en-GB" sz="2000" dirty="0">
                <a:solidFill>
                  <a:srgbClr val="000000"/>
                </a:solidFill>
                <a:latin typeface="Calibri Light" panose="020F0302020204030204"/>
              </a:rPr>
              <a:t>from the </a:t>
            </a:r>
            <a:r>
              <a:rPr lang="en-GB" sz="2000" dirty="0" smtClean="0">
                <a:solidFill>
                  <a:srgbClr val="000000"/>
                </a:solidFill>
                <a:latin typeface="Calibri Light" panose="020F0302020204030204"/>
              </a:rPr>
              <a:t>transducer was the reflecting layer. </a:t>
            </a:r>
          </a:p>
        </p:txBody>
      </p:sp>
      <p:sp>
        <p:nvSpPr>
          <p:cNvPr id="10" name="Rechthoek 9"/>
          <p:cNvSpPr/>
          <p:nvPr/>
        </p:nvSpPr>
        <p:spPr>
          <a:xfrm>
            <a:off x="7130905" y="4896240"/>
            <a:ext cx="4506379" cy="1015663"/>
          </a:xfrm>
          <a:prstGeom prst="rect">
            <a:avLst/>
          </a:prstGeom>
        </p:spPr>
        <p:txBody>
          <a:bodyPr wrap="square">
            <a:spAutoFit/>
          </a:bodyPr>
          <a:lstStyle/>
          <a:p>
            <a:pPr lvl="0" algn="ctr"/>
            <a:r>
              <a:rPr lang="en-GB" sz="2000" dirty="0">
                <a:solidFill>
                  <a:srgbClr val="000000"/>
                </a:solidFill>
                <a:latin typeface="Calibri Light" panose="020F0302020204030204"/>
              </a:rPr>
              <a:t>the strength of </a:t>
            </a:r>
            <a:r>
              <a:rPr lang="en-GB" sz="2000" dirty="0" smtClean="0">
                <a:solidFill>
                  <a:srgbClr val="000000"/>
                </a:solidFill>
                <a:latin typeface="Calibri Light" panose="020F0302020204030204"/>
              </a:rPr>
              <a:t>an </a:t>
            </a:r>
            <a:r>
              <a:rPr lang="en-GB" sz="2000" dirty="0">
                <a:solidFill>
                  <a:srgbClr val="000000"/>
                </a:solidFill>
                <a:latin typeface="Calibri Light" panose="020F0302020204030204"/>
              </a:rPr>
              <a:t>echo is </a:t>
            </a:r>
            <a:r>
              <a:rPr lang="en-GB" sz="2000" dirty="0" smtClean="0">
                <a:solidFill>
                  <a:srgbClr val="000000"/>
                </a:solidFill>
                <a:latin typeface="Calibri Light" panose="020F0302020204030204"/>
              </a:rPr>
              <a:t>a determined by the </a:t>
            </a:r>
            <a:r>
              <a:rPr lang="en-GB" sz="2000" dirty="0">
                <a:solidFill>
                  <a:srgbClr val="000000"/>
                </a:solidFill>
                <a:latin typeface="Calibri Light" panose="020F0302020204030204"/>
              </a:rPr>
              <a:t>difference in tissue properties </a:t>
            </a:r>
            <a:r>
              <a:rPr lang="en-GB" sz="2000" dirty="0" smtClean="0">
                <a:solidFill>
                  <a:srgbClr val="000000"/>
                </a:solidFill>
                <a:latin typeface="Calibri Light" panose="020F0302020204030204"/>
              </a:rPr>
              <a:t>of </a:t>
            </a:r>
            <a:r>
              <a:rPr lang="en-GB" sz="2000" dirty="0">
                <a:solidFill>
                  <a:srgbClr val="000000"/>
                </a:solidFill>
                <a:latin typeface="Calibri Light" panose="020F0302020204030204"/>
              </a:rPr>
              <a:t>the different tissue layers. </a:t>
            </a:r>
          </a:p>
        </p:txBody>
      </p:sp>
      <p:pic>
        <p:nvPicPr>
          <p:cNvPr id="4" name="Afbeelding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3617" y="4480488"/>
            <a:ext cx="6184977" cy="1747256"/>
          </a:xfrm>
          <a:prstGeom prst="rect">
            <a:avLst/>
          </a:prstGeom>
        </p:spPr>
      </p:pic>
    </p:spTree>
    <p:extLst>
      <p:ext uri="{BB962C8B-B14F-4D97-AF65-F5344CB8AC3E}">
        <p14:creationId xmlns:p14="http://schemas.microsoft.com/office/powerpoint/2010/main" val="1871732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Pulse echo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procedure: A, B display mode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Principles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9" name="Afbeelding 8"/>
          <p:cNvPicPr>
            <a:picLocks noChangeAspect="1"/>
          </p:cNvPicPr>
          <p:nvPr/>
        </p:nvPicPr>
        <p:blipFill>
          <a:blip r:embed="rId2"/>
          <a:stretch>
            <a:fillRect/>
          </a:stretch>
        </p:blipFill>
        <p:spPr>
          <a:xfrm>
            <a:off x="467704" y="1420208"/>
            <a:ext cx="3571143" cy="4721428"/>
          </a:xfrm>
          <a:prstGeom prst="rect">
            <a:avLst/>
          </a:prstGeom>
        </p:spPr>
      </p:pic>
      <p:sp>
        <p:nvSpPr>
          <p:cNvPr id="10" name="Rechthoek 9"/>
          <p:cNvSpPr/>
          <p:nvPr/>
        </p:nvSpPr>
        <p:spPr>
          <a:xfrm>
            <a:off x="5490399" y="5817933"/>
            <a:ext cx="6053901" cy="400110"/>
          </a:xfrm>
          <a:prstGeom prst="rect">
            <a:avLst/>
          </a:prstGeom>
          <a:solidFill>
            <a:schemeClr val="bg2"/>
          </a:solidFill>
          <a:ln>
            <a:solidFill>
              <a:srgbClr val="7030A0"/>
            </a:solidFill>
          </a:ln>
        </p:spPr>
        <p:txBody>
          <a:bodyPr wrap="none">
            <a:spAutoFit/>
          </a:bodyPr>
          <a:lstStyle/>
          <a:p>
            <a:r>
              <a:rPr lang="en-GB" sz="2000" dirty="0" smtClean="0">
                <a:solidFill>
                  <a:srgbClr val="000000"/>
                </a:solidFill>
                <a:latin typeface="Calibri Light" panose="020F0302020204030204"/>
              </a:rPr>
              <a:t>One transducer pulse gives measurements along one line</a:t>
            </a:r>
            <a:endParaRPr lang="en-GB" dirty="0"/>
          </a:p>
        </p:txBody>
      </p:sp>
      <p:sp>
        <p:nvSpPr>
          <p:cNvPr id="13" name="Rechthoek 12"/>
          <p:cNvSpPr/>
          <p:nvPr/>
        </p:nvSpPr>
        <p:spPr>
          <a:xfrm>
            <a:off x="4038847" y="1791491"/>
            <a:ext cx="3482297" cy="2246769"/>
          </a:xfrm>
          <a:prstGeom prst="rect">
            <a:avLst/>
          </a:prstGeom>
        </p:spPr>
        <p:txBody>
          <a:bodyPr wrap="square">
            <a:spAutoFit/>
          </a:bodyPr>
          <a:lstStyle/>
          <a:p>
            <a:pPr lvl="0"/>
            <a:r>
              <a:rPr lang="en-GB" sz="2000" dirty="0" smtClean="0">
                <a:solidFill>
                  <a:srgbClr val="000000"/>
                </a:solidFill>
                <a:latin typeface="Calibri Light" panose="020F0302020204030204"/>
              </a:rPr>
              <a:t>In this example, the different layers in an eye reflect the ultrasound. The echo indicated with r, shows that the retina has come loose from the back of the eye. This echo is not present in healthy people. </a:t>
            </a:r>
            <a:endParaRPr lang="en-GB" sz="2000" dirty="0">
              <a:solidFill>
                <a:srgbClr val="000000"/>
              </a:solidFill>
              <a:latin typeface="Calibri Light" panose="020F0302020204030204"/>
            </a:endParaRPr>
          </a:p>
        </p:txBody>
      </p:sp>
      <p:grpSp>
        <p:nvGrpSpPr>
          <p:cNvPr id="7" name="Groep 6"/>
          <p:cNvGrpSpPr/>
          <p:nvPr/>
        </p:nvGrpSpPr>
        <p:grpSpPr>
          <a:xfrm>
            <a:off x="6928273" y="1331632"/>
            <a:ext cx="4616027" cy="4276901"/>
            <a:chOff x="6928273" y="1331632"/>
            <a:chExt cx="4616027" cy="4276901"/>
          </a:xfrm>
        </p:grpSpPr>
        <p:pic>
          <p:nvPicPr>
            <p:cNvPr id="3" name="Afbeelding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97825" y="1331632"/>
              <a:ext cx="2883535" cy="2754312"/>
            </a:xfrm>
            <a:prstGeom prst="rect">
              <a:avLst/>
            </a:prstGeom>
          </p:spPr>
        </p:pic>
        <p:sp>
          <p:nvSpPr>
            <p:cNvPr id="5" name="Rechthoek 4"/>
            <p:cNvSpPr/>
            <p:nvPr/>
          </p:nvSpPr>
          <p:spPr>
            <a:xfrm>
              <a:off x="6928273" y="4285094"/>
              <a:ext cx="4616027" cy="1323439"/>
            </a:xfrm>
            <a:prstGeom prst="rect">
              <a:avLst/>
            </a:prstGeom>
          </p:spPr>
          <p:txBody>
            <a:bodyPr wrap="square">
              <a:spAutoFit/>
            </a:bodyPr>
            <a:lstStyle/>
            <a:p>
              <a:pPr lvl="0"/>
              <a:r>
                <a:rPr lang="en-GB" sz="2000" b="1" dirty="0">
                  <a:solidFill>
                    <a:srgbClr val="7030A0"/>
                  </a:solidFill>
                  <a:latin typeface="Calibri Light" panose="020F0302020204030204"/>
                </a:rPr>
                <a:t>A-mode </a:t>
              </a:r>
              <a:r>
                <a:rPr lang="en-GB" sz="2000" dirty="0">
                  <a:solidFill>
                    <a:srgbClr val="000000"/>
                  </a:solidFill>
                  <a:latin typeface="Calibri Light" panose="020F0302020204030204"/>
                </a:rPr>
                <a:t>stands for </a:t>
              </a:r>
              <a:r>
                <a:rPr lang="en-GB" sz="2000" dirty="0" smtClean="0">
                  <a:solidFill>
                    <a:srgbClr val="000000"/>
                  </a:solidFill>
                  <a:latin typeface="Calibri Light" panose="020F0302020204030204"/>
                </a:rPr>
                <a:t>Amplitude mode. The strength of the echo can be translated into the brightness of an image dot. This gives the </a:t>
              </a:r>
              <a:r>
                <a:rPr lang="en-GB" sz="2000" b="1" dirty="0" smtClean="0">
                  <a:solidFill>
                    <a:srgbClr val="7030A0"/>
                  </a:solidFill>
                  <a:latin typeface="Calibri Light" panose="020F0302020204030204"/>
                </a:rPr>
                <a:t>B-mode</a:t>
              </a:r>
              <a:r>
                <a:rPr lang="en-GB" sz="2000" dirty="0" smtClean="0">
                  <a:solidFill>
                    <a:srgbClr val="000000"/>
                  </a:solidFill>
                  <a:latin typeface="Calibri Light" panose="020F0302020204030204"/>
                </a:rPr>
                <a:t> (for Brightness). </a:t>
              </a:r>
              <a:endParaRPr lang="en-GB" dirty="0"/>
            </a:p>
          </p:txBody>
        </p:sp>
      </p:grpSp>
      <p:sp>
        <p:nvSpPr>
          <p:cNvPr id="4" name="Rechthoek 3"/>
          <p:cNvSpPr/>
          <p:nvPr/>
        </p:nvSpPr>
        <p:spPr>
          <a:xfrm>
            <a:off x="3056044" y="1331632"/>
            <a:ext cx="788742" cy="400110"/>
          </a:xfrm>
          <a:prstGeom prst="rect">
            <a:avLst/>
          </a:prstGeom>
        </p:spPr>
        <p:txBody>
          <a:bodyPr wrap="none">
            <a:spAutoFit/>
          </a:bodyPr>
          <a:lstStyle/>
          <a:p>
            <a:r>
              <a:rPr lang="en-GB" sz="2000" b="1" i="1" dirty="0" smtClean="0">
                <a:solidFill>
                  <a:srgbClr val="000000"/>
                </a:solidFill>
                <a:latin typeface="Calibri Light" panose="020F0302020204030204"/>
              </a:rPr>
              <a:t>retina</a:t>
            </a:r>
            <a:endParaRPr lang="en-GB" b="1" i="1" dirty="0"/>
          </a:p>
        </p:txBody>
      </p:sp>
      <p:cxnSp>
        <p:nvCxnSpPr>
          <p:cNvPr id="12" name="Rechte verbindingslijn met pijl 11"/>
          <p:cNvCxnSpPr>
            <a:stCxn id="4" idx="2"/>
          </p:cNvCxnSpPr>
          <p:nvPr/>
        </p:nvCxnSpPr>
        <p:spPr>
          <a:xfrm flipH="1">
            <a:off x="2979984" y="1731742"/>
            <a:ext cx="470431" cy="76120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hthoek 18"/>
          <p:cNvSpPr/>
          <p:nvPr/>
        </p:nvSpPr>
        <p:spPr>
          <a:xfrm>
            <a:off x="467704" y="2631553"/>
            <a:ext cx="1274708" cy="707886"/>
          </a:xfrm>
          <a:prstGeom prst="rect">
            <a:avLst/>
          </a:prstGeom>
        </p:spPr>
        <p:txBody>
          <a:bodyPr wrap="none">
            <a:spAutoFit/>
          </a:bodyPr>
          <a:lstStyle/>
          <a:p>
            <a:pPr lvl="0"/>
            <a:r>
              <a:rPr lang="en-GB" sz="2000" b="1" i="1" dirty="0" smtClean="0">
                <a:solidFill>
                  <a:srgbClr val="000000"/>
                </a:solidFill>
                <a:latin typeface="Calibri Light" panose="020F0302020204030204"/>
              </a:rPr>
              <a:t>ultrasound</a:t>
            </a:r>
          </a:p>
          <a:p>
            <a:pPr lvl="0"/>
            <a:r>
              <a:rPr lang="en-GB" sz="2000" b="1" i="1" dirty="0" smtClean="0">
                <a:solidFill>
                  <a:srgbClr val="000000"/>
                </a:solidFill>
                <a:latin typeface="Calibri Light" panose="020F0302020204030204"/>
              </a:rPr>
              <a:t>transducer</a:t>
            </a:r>
            <a:endParaRPr lang="en-GB" b="1" i="1" dirty="0">
              <a:solidFill>
                <a:srgbClr val="000000"/>
              </a:solidFill>
            </a:endParaRPr>
          </a:p>
        </p:txBody>
      </p:sp>
      <p:sp>
        <p:nvSpPr>
          <p:cNvPr id="20" name="Rechthoek 19"/>
          <p:cNvSpPr/>
          <p:nvPr/>
        </p:nvSpPr>
        <p:spPr>
          <a:xfrm>
            <a:off x="0" y="4833164"/>
            <a:ext cx="2377440" cy="400110"/>
          </a:xfrm>
          <a:prstGeom prst="rect">
            <a:avLst/>
          </a:prstGeom>
        </p:spPr>
        <p:txBody>
          <a:bodyPr wrap="square">
            <a:spAutoFit/>
          </a:bodyPr>
          <a:lstStyle/>
          <a:p>
            <a:pPr lvl="0"/>
            <a:r>
              <a:rPr lang="en-GB" sz="2000" b="1" i="1" dirty="0" smtClean="0">
                <a:solidFill>
                  <a:srgbClr val="000000"/>
                </a:solidFill>
                <a:latin typeface="Calibri Light" panose="020F0302020204030204"/>
              </a:rPr>
              <a:t>received echoes</a:t>
            </a:r>
          </a:p>
        </p:txBody>
      </p:sp>
      <p:sp>
        <p:nvSpPr>
          <p:cNvPr id="21" name="Rechthoek 20"/>
          <p:cNvSpPr/>
          <p:nvPr/>
        </p:nvSpPr>
        <p:spPr>
          <a:xfrm>
            <a:off x="1188720" y="5673043"/>
            <a:ext cx="3224310" cy="707886"/>
          </a:xfrm>
          <a:prstGeom prst="rect">
            <a:avLst/>
          </a:prstGeom>
        </p:spPr>
        <p:txBody>
          <a:bodyPr wrap="square">
            <a:spAutoFit/>
          </a:bodyPr>
          <a:lstStyle/>
          <a:p>
            <a:pPr lvl="0"/>
            <a:r>
              <a:rPr lang="en-GB" sz="2000" dirty="0">
                <a:solidFill>
                  <a:srgbClr val="000000"/>
                </a:solidFill>
                <a:latin typeface="Calibri Light" panose="020F0302020204030204"/>
              </a:rPr>
              <a:t>the signal amplitude indicates the strength of the echo</a:t>
            </a:r>
          </a:p>
        </p:txBody>
      </p:sp>
    </p:spTree>
    <p:extLst>
      <p:ext uri="{BB962C8B-B14F-4D97-AF65-F5344CB8AC3E}">
        <p14:creationId xmlns:p14="http://schemas.microsoft.com/office/powerpoint/2010/main" val="322805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Pulse echo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procedure: creation of an image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Ultrasound Principles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67704" y="1404770"/>
            <a:ext cx="11022331" cy="1015663"/>
          </a:xfrm>
          <a:prstGeom prst="rect">
            <a:avLst/>
          </a:prstGeom>
        </p:spPr>
        <p:txBody>
          <a:bodyPr wrap="square">
            <a:spAutoFit/>
          </a:bodyPr>
          <a:lstStyle/>
          <a:p>
            <a:pPr lvl="0" algn="ctr"/>
            <a:r>
              <a:rPr lang="en-GB" sz="2000" dirty="0">
                <a:solidFill>
                  <a:srgbClr val="000000"/>
                </a:solidFill>
                <a:latin typeface="Calibri Light" panose="020F0302020204030204"/>
              </a:rPr>
              <a:t>One </a:t>
            </a:r>
            <a:r>
              <a:rPr lang="en-GB" sz="2000" dirty="0" smtClean="0">
                <a:solidFill>
                  <a:srgbClr val="000000"/>
                </a:solidFill>
                <a:latin typeface="Calibri Light" panose="020F0302020204030204"/>
              </a:rPr>
              <a:t>ultrasound </a:t>
            </a:r>
            <a:r>
              <a:rPr lang="en-GB" sz="2000" dirty="0">
                <a:solidFill>
                  <a:srgbClr val="000000"/>
                </a:solidFill>
                <a:latin typeface="Calibri Light" panose="020F0302020204030204"/>
              </a:rPr>
              <a:t>pulse gives measurements along one </a:t>
            </a:r>
            <a:r>
              <a:rPr lang="en-GB" sz="2000" dirty="0" smtClean="0">
                <a:solidFill>
                  <a:srgbClr val="000000"/>
                </a:solidFill>
                <a:latin typeface="Calibri Light" panose="020F0302020204030204"/>
              </a:rPr>
              <a:t>line only. </a:t>
            </a:r>
          </a:p>
          <a:p>
            <a:pPr lvl="0" algn="ctr"/>
            <a:r>
              <a:rPr lang="en-GB" sz="2000" dirty="0" smtClean="0">
                <a:solidFill>
                  <a:srgbClr val="000000"/>
                </a:solidFill>
                <a:latin typeface="Calibri Light" panose="020F0302020204030204"/>
              </a:rPr>
              <a:t>A two dimensional image is created by using a transducer which consists of a series of ultrasound crystals. Each transducer is used to acquire echoes along one line. All lines, side by side, create an image. </a:t>
            </a:r>
          </a:p>
        </p:txBody>
      </p:sp>
      <p:pic>
        <p:nvPicPr>
          <p:cNvPr id="8" name="Afbeelding 7"/>
          <p:cNvPicPr>
            <a:picLocks noChangeAspect="1"/>
          </p:cNvPicPr>
          <p:nvPr/>
        </p:nvPicPr>
        <p:blipFill>
          <a:blip r:embed="rId2"/>
          <a:stretch>
            <a:fillRect/>
          </a:stretch>
        </p:blipFill>
        <p:spPr>
          <a:xfrm>
            <a:off x="2093556" y="2579172"/>
            <a:ext cx="7682996" cy="2728363"/>
          </a:xfrm>
          <a:prstGeom prst="rect">
            <a:avLst/>
          </a:prstGeom>
        </p:spPr>
      </p:pic>
      <p:sp>
        <p:nvSpPr>
          <p:cNvPr id="9" name="Tekstvak 8"/>
          <p:cNvSpPr txBox="1"/>
          <p:nvPr/>
        </p:nvSpPr>
        <p:spPr>
          <a:xfrm>
            <a:off x="7726141" y="5510134"/>
            <a:ext cx="1859933" cy="400110"/>
          </a:xfrm>
          <a:prstGeom prst="rect">
            <a:avLst/>
          </a:prstGeom>
          <a:noFill/>
        </p:spPr>
        <p:txBody>
          <a:bodyPr wrap="none" rtlCol="0">
            <a:spAutoFit/>
          </a:bodyPr>
          <a:lstStyle/>
          <a:p>
            <a:r>
              <a:rPr lang="en-GB" sz="2000" b="1" i="1" dirty="0" smtClean="0">
                <a:latin typeface="+mj-lt"/>
              </a:rPr>
              <a:t>reflecting object</a:t>
            </a:r>
            <a:endParaRPr lang="en-GB" sz="2000" b="1" i="1" dirty="0">
              <a:latin typeface="+mj-lt"/>
            </a:endParaRPr>
          </a:p>
        </p:txBody>
      </p:sp>
      <p:sp>
        <p:nvSpPr>
          <p:cNvPr id="16" name="Tekstvak 15"/>
          <p:cNvSpPr txBox="1"/>
          <p:nvPr/>
        </p:nvSpPr>
        <p:spPr>
          <a:xfrm>
            <a:off x="5613402" y="5526510"/>
            <a:ext cx="1881412" cy="707886"/>
          </a:xfrm>
          <a:prstGeom prst="rect">
            <a:avLst/>
          </a:prstGeom>
          <a:noFill/>
        </p:spPr>
        <p:txBody>
          <a:bodyPr wrap="none" rtlCol="0">
            <a:spAutoFit/>
          </a:bodyPr>
          <a:lstStyle/>
          <a:p>
            <a:r>
              <a:rPr lang="en-GB" sz="2000" b="1" i="1" dirty="0" smtClean="0">
                <a:latin typeface="+mj-lt"/>
              </a:rPr>
              <a:t>transducer with</a:t>
            </a:r>
          </a:p>
          <a:p>
            <a:r>
              <a:rPr lang="en-GB" sz="2000" b="1" i="1" dirty="0" smtClean="0">
                <a:latin typeface="+mj-lt"/>
              </a:rPr>
              <a:t>multiple crystals </a:t>
            </a:r>
            <a:endParaRPr lang="en-GB" sz="2000" b="1" i="1" dirty="0">
              <a:latin typeface="+mj-lt"/>
            </a:endParaRPr>
          </a:p>
        </p:txBody>
      </p:sp>
      <p:sp>
        <p:nvSpPr>
          <p:cNvPr id="17" name="Tekstvak 16"/>
          <p:cNvSpPr txBox="1"/>
          <p:nvPr/>
        </p:nvSpPr>
        <p:spPr>
          <a:xfrm>
            <a:off x="2604555" y="5510134"/>
            <a:ext cx="1992853" cy="400110"/>
          </a:xfrm>
          <a:prstGeom prst="rect">
            <a:avLst/>
          </a:prstGeom>
          <a:noFill/>
        </p:spPr>
        <p:txBody>
          <a:bodyPr wrap="none" rtlCol="0">
            <a:spAutoFit/>
          </a:bodyPr>
          <a:lstStyle/>
          <a:p>
            <a:r>
              <a:rPr lang="en-GB" sz="2000" b="1" i="1" dirty="0" smtClean="0">
                <a:latin typeface="+mj-lt"/>
              </a:rPr>
              <a:t>Ultrasound image</a:t>
            </a:r>
            <a:endParaRPr lang="en-GB" sz="2000" b="1" i="1" dirty="0">
              <a:latin typeface="+mj-lt"/>
            </a:endParaRPr>
          </a:p>
        </p:txBody>
      </p:sp>
    </p:spTree>
    <p:extLst>
      <p:ext uri="{BB962C8B-B14F-4D97-AF65-F5344CB8AC3E}">
        <p14:creationId xmlns:p14="http://schemas.microsoft.com/office/powerpoint/2010/main" val="1890740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4100</TotalTime>
  <Words>1642</Words>
  <Application>Microsoft Office PowerPoint</Application>
  <PresentationFormat>Widescreen</PresentationFormat>
  <Paragraphs>152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Courier New</vt:lpstr>
      <vt:lpstr>Times New Roman</vt:lpstr>
      <vt:lpstr>Times New Roman (Hebrew)</vt:lpstr>
      <vt:lpstr>Terugblik</vt:lpstr>
      <vt:lpstr>Principles of ultrasound </vt:lpstr>
      <vt:lpstr>Sound &amp; ultrasound waves</vt:lpstr>
      <vt:lpstr>Acoustic properties of tissue: ultrasound velocity</vt:lpstr>
      <vt:lpstr>Properties of ultrasound waves</vt:lpstr>
      <vt:lpstr>Acoustic properties of tissue: absorption of ultrasound</vt:lpstr>
      <vt:lpstr>Transducers to create ultrasound waves</vt:lpstr>
      <vt:lpstr>Pulse echo procedure: principle</vt:lpstr>
      <vt:lpstr>Pulse echo procedure: A, B display mode</vt:lpstr>
      <vt:lpstr>Pulse echo procedure: creation of an image</vt:lpstr>
      <vt:lpstr>Pulse echo procedure: creation of an image</vt:lpstr>
      <vt:lpstr>Ultrasound Transducers: shapes and sizes</vt:lpstr>
      <vt:lpstr>Ultrasound Transducers: focusing</vt:lpstr>
      <vt:lpstr>Ultrasound Transducers: focusing, beam forming</vt:lpstr>
      <vt:lpstr>Different types of Ultrasound Transducers</vt:lpstr>
      <vt:lpstr>Color-flow Doppler Ultrasound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306</cp:revision>
  <dcterms:created xsi:type="dcterms:W3CDTF">2014-11-03T16:21:19Z</dcterms:created>
  <dcterms:modified xsi:type="dcterms:W3CDTF">2020-03-18T14:22:17Z</dcterms:modified>
</cp:coreProperties>
</file>